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sldIdLst>
    <p:sldId id="256" r:id="rId5"/>
    <p:sldId id="267" r:id="rId6"/>
    <p:sldId id="263" r:id="rId7"/>
    <p:sldId id="264" r:id="rId8"/>
    <p:sldId id="317" r:id="rId9"/>
    <p:sldId id="316" r:id="rId10"/>
    <p:sldId id="257" r:id="rId11"/>
    <p:sldId id="295" r:id="rId12"/>
    <p:sldId id="296" r:id="rId13"/>
    <p:sldId id="294" r:id="rId14"/>
    <p:sldId id="298" r:id="rId15"/>
    <p:sldId id="308" r:id="rId16"/>
    <p:sldId id="302" r:id="rId17"/>
    <p:sldId id="304" r:id="rId18"/>
    <p:sldId id="312" r:id="rId19"/>
    <p:sldId id="280" r:id="rId20"/>
    <p:sldId id="275" r:id="rId21"/>
    <p:sldId id="299" r:id="rId22"/>
    <p:sldId id="258" r:id="rId23"/>
    <p:sldId id="30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5C173D-D3E2-4AE0-A626-20539EA7993B}" v="7" dt="2022-07-09T21:02:50.8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1" d="100"/>
          <a:sy n="81" d="100"/>
        </p:scale>
        <p:origin x="72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36D900-71C5-4C4B-8857-F4730C86724E}" type="datetimeFigureOut">
              <a:rPr lang="en-US" smtClean="0"/>
              <a:t>7/9/2022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8CFE75-F6EE-447A-8E67-8980820B8C23}" type="slidenum">
              <a:rPr lang="en-US" smtClean="0"/>
              <a:t>‹#›</a:t>
            </a:fld>
            <a:endParaRPr lang="en-US"/>
          </a:p>
        </p:txBody>
      </p:sp>
    </p:spTree>
    <p:extLst>
      <p:ext uri="{BB962C8B-B14F-4D97-AF65-F5344CB8AC3E}">
        <p14:creationId xmlns:p14="http://schemas.microsoft.com/office/powerpoint/2010/main" val="684322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dirty="0"/>
          </a:p>
        </p:txBody>
      </p:sp>
    </p:spTree>
    <p:extLst>
      <p:ext uri="{BB962C8B-B14F-4D97-AF65-F5344CB8AC3E}">
        <p14:creationId xmlns:p14="http://schemas.microsoft.com/office/powerpoint/2010/main" val="410348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dirty="0"/>
          </a:p>
        </p:txBody>
      </p:sp>
    </p:spTree>
    <p:extLst>
      <p:ext uri="{BB962C8B-B14F-4D97-AF65-F5344CB8AC3E}">
        <p14:creationId xmlns:p14="http://schemas.microsoft.com/office/powerpoint/2010/main" val="3571501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dirty="0"/>
          </a:p>
        </p:txBody>
      </p:sp>
    </p:spTree>
    <p:extLst>
      <p:ext uri="{BB962C8B-B14F-4D97-AF65-F5344CB8AC3E}">
        <p14:creationId xmlns:p14="http://schemas.microsoft.com/office/powerpoint/2010/main" val="41836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dirty="0"/>
          </a:p>
        </p:txBody>
      </p:sp>
    </p:spTree>
    <p:extLst>
      <p:ext uri="{BB962C8B-B14F-4D97-AF65-F5344CB8AC3E}">
        <p14:creationId xmlns:p14="http://schemas.microsoft.com/office/powerpoint/2010/main" val="1319360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dirty="0"/>
          </a:p>
        </p:txBody>
      </p:sp>
    </p:spTree>
    <p:extLst>
      <p:ext uri="{BB962C8B-B14F-4D97-AF65-F5344CB8AC3E}">
        <p14:creationId xmlns:p14="http://schemas.microsoft.com/office/powerpoint/2010/main" val="3828670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pPr>
              <a:buNone/>
            </a:pPr>
            <a:endParaRPr dirty="0"/>
          </a:p>
        </p:txBody>
      </p:sp>
    </p:spTree>
    <p:extLst>
      <p:ext uri="{BB962C8B-B14F-4D97-AF65-F5344CB8AC3E}">
        <p14:creationId xmlns:p14="http://schemas.microsoft.com/office/powerpoint/2010/main" val="1129638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8CFE75-F6EE-447A-8E67-8980820B8C23}" type="slidenum">
              <a:rPr lang="en-US" smtClean="0"/>
              <a:t>20</a:t>
            </a:fld>
            <a:endParaRPr lang="en-US"/>
          </a:p>
        </p:txBody>
      </p:sp>
    </p:spTree>
    <p:extLst>
      <p:ext uri="{BB962C8B-B14F-4D97-AF65-F5344CB8AC3E}">
        <p14:creationId xmlns:p14="http://schemas.microsoft.com/office/powerpoint/2010/main" val="2801440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7/9/2022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rocurementservices@scsk12.or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go.boarddocs.com/tn/scsk12/Board.nsf/files/BR4MJQ5B46A8/$file/20-21%20Board%20Meeting%20Schedule%20FINAL.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scsk12.org/procurement/resources?PID=596"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procurementservices@scsk12.org"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mailto:contractrequest@scsk12.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7389" y="1866506"/>
            <a:ext cx="9624768" cy="1904215"/>
          </a:xfrm>
        </p:spPr>
        <p:txBody>
          <a:bodyPr>
            <a:normAutofit fontScale="90000"/>
          </a:bodyPr>
          <a:lstStyle/>
          <a:p>
            <a:pPr algn="l">
              <a:lnSpc>
                <a:spcPct val="100000"/>
              </a:lnSpc>
              <a:spcBef>
                <a:spcPts val="0"/>
              </a:spcBef>
            </a:pPr>
            <a:r>
              <a:rPr lang="en-US" b="1" dirty="0">
                <a:solidFill>
                  <a:schemeClr val="bg1"/>
                </a:solidFill>
                <a:latin typeface="Calibri"/>
                <a:cs typeface="Calibri"/>
              </a:rPr>
              <a:t>      </a:t>
            </a:r>
            <a:r>
              <a:rPr lang="en-US" sz="5000" b="1" dirty="0">
                <a:solidFill>
                  <a:schemeClr val="bg1"/>
                </a:solidFill>
                <a:latin typeface="Arial Black" panose="020B0A04020102020204" pitchFamily="34" charset="0"/>
                <a:cs typeface="Calibri"/>
              </a:rPr>
              <a:t>PROCUREMENT SERVICES</a:t>
            </a:r>
            <a:br>
              <a:rPr lang="en-US" sz="5000" b="1" dirty="0">
                <a:solidFill>
                  <a:schemeClr val="bg1"/>
                </a:solidFill>
                <a:latin typeface="Arial Black" panose="020B0A04020102020204" pitchFamily="34" charset="0"/>
                <a:cs typeface="Calibri"/>
              </a:rPr>
            </a:br>
            <a:endParaRPr lang="en-US" sz="5000" dirty="0">
              <a:solidFill>
                <a:schemeClr val="bg1"/>
              </a:solidFill>
              <a:latin typeface="Arial Black" panose="020B0A04020102020204" pitchFamily="34" charset="0"/>
              <a:cs typeface="Calibri Light"/>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102633" y="-101099"/>
            <a:ext cx="9421511" cy="1325563"/>
          </a:xfrm>
        </p:spPr>
        <p:txBody>
          <a:bodyPr>
            <a:normAutofit fontScale="90000"/>
          </a:bodyPr>
          <a:lstStyle/>
          <a:p>
            <a:br>
              <a:rPr lang="en-US" sz="4000" b="1" dirty="0">
                <a:solidFill>
                  <a:schemeClr val="bg1"/>
                </a:solidFill>
                <a:cs typeface="Times New Roman" panose="02020603050405020304" pitchFamily="18" charset="0"/>
              </a:rPr>
            </a:br>
            <a:r>
              <a:rPr lang="en-US" sz="4000" b="1" dirty="0">
                <a:solidFill>
                  <a:schemeClr val="bg1"/>
                </a:solidFill>
                <a:cs typeface="Times New Roman" panose="02020603050405020304" pitchFamily="18" charset="0"/>
              </a:rPr>
              <a:t>What is the Procurement Advisory Form (PAF)?</a:t>
            </a:r>
            <a:br>
              <a:rPr lang="en-US" b="1" dirty="0">
                <a:solidFill>
                  <a:schemeClr val="bg1"/>
                </a:solidFill>
                <a:cs typeface="Times New Roman" panose="02020603050405020304" pitchFamily="18" charset="0"/>
              </a:rPr>
            </a:br>
            <a:endParaRPr lang="en-US" b="1" dirty="0">
              <a:solidFill>
                <a:schemeClr val="bg1"/>
              </a:solidFill>
              <a:cs typeface="Calibri Light"/>
            </a:endParaRPr>
          </a:p>
        </p:txBody>
      </p:sp>
      <p:sp>
        <p:nvSpPr>
          <p:cNvPr id="4" name="Content Placeholder 2">
            <a:extLst>
              <a:ext uri="{FF2B5EF4-FFF2-40B4-BE49-F238E27FC236}">
                <a16:creationId xmlns:a16="http://schemas.microsoft.com/office/drawing/2014/main" id="{336EAB79-335D-4185-B2B8-8034D50ADBF1}"/>
              </a:ext>
            </a:extLst>
          </p:cNvPr>
          <p:cNvSpPr>
            <a:spLocks noGrp="1"/>
          </p:cNvSpPr>
          <p:nvPr>
            <p:ph idx="1"/>
          </p:nvPr>
        </p:nvSpPr>
        <p:spPr>
          <a:xfrm>
            <a:off x="796296" y="2393210"/>
            <a:ext cx="10763794" cy="4665137"/>
          </a:xfrm>
        </p:spPr>
        <p:txBody>
          <a:bodyPr>
            <a:noAutofit/>
          </a:bodyPr>
          <a:lstStyle/>
          <a:p>
            <a:pPr algn="just">
              <a:spcBef>
                <a:spcPts val="0"/>
              </a:spcBef>
            </a:pPr>
            <a:r>
              <a:rPr lang="en-US" sz="2200" dirty="0"/>
              <a:t>The PAF is a Procurement form that is completed by Procurement staff, which indicates the action(s) required to process a requisition. After Procurement receives a requisition, it is analyzed as to the action(s) required for the purchase of goods and/or services. If applicable, Procurement will email the requestor the PAF to indicate the required action(s) to process the requisition. </a:t>
            </a:r>
          </a:p>
          <a:p>
            <a:pPr marL="0" indent="0" algn="just">
              <a:spcBef>
                <a:spcPts val="0"/>
              </a:spcBef>
              <a:buNone/>
            </a:pPr>
            <a:endParaRPr lang="en-US" sz="2200" dirty="0"/>
          </a:p>
          <a:p>
            <a:pPr algn="just">
              <a:spcBef>
                <a:spcPts val="0"/>
              </a:spcBef>
            </a:pPr>
            <a:r>
              <a:rPr lang="en-US" sz="2200" dirty="0"/>
              <a:t>If the requestor has to submit a contract request to General Counsel, the PAF must be attached to the contract request. The PAF is evidence to General Counsel that the requisition (budget) has been approved and the item in the contract request has been viewed/approved by Procurement.</a:t>
            </a:r>
            <a:r>
              <a:rPr lang="en-US" sz="2200" b="1" dirty="0"/>
              <a:t> The attachment(s) to the contract request should include the PAF and all supporting documentation required by General Counsel, or General Counsel will reject the contract request.</a:t>
            </a:r>
            <a:r>
              <a:rPr lang="en-US" sz="2200" dirty="0"/>
              <a:t> For questions regarding submitting a contract request, please contact General Counsel at 416-6370. </a:t>
            </a:r>
          </a:p>
          <a:p>
            <a:pPr marL="0" indent="0" algn="just" defTabSz="457200">
              <a:buClr>
                <a:srgbClr val="1E5155">
                  <a:lumMod val="40000"/>
                  <a:lumOff val="60000"/>
                </a:srgbClr>
              </a:buClr>
              <a:buSzPct val="80000"/>
              <a:buNone/>
              <a:defRPr/>
            </a:pPr>
            <a:endParaRPr lang="en-US" sz="2400" b="1" dirty="0"/>
          </a:p>
        </p:txBody>
      </p:sp>
    </p:spTree>
    <p:extLst>
      <p:ext uri="{BB962C8B-B14F-4D97-AF65-F5344CB8AC3E}">
        <p14:creationId xmlns:p14="http://schemas.microsoft.com/office/powerpoint/2010/main" val="2130304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134623" y="256570"/>
            <a:ext cx="8105251" cy="1325563"/>
          </a:xfrm>
        </p:spPr>
        <p:txBody>
          <a:bodyPr>
            <a:normAutofit fontScale="90000"/>
          </a:bodyPr>
          <a:lstStyle/>
          <a:p>
            <a:r>
              <a:rPr lang="en-US" b="1" dirty="0">
                <a:solidFill>
                  <a:schemeClr val="bg1"/>
                </a:solidFill>
                <a:cs typeface="Times New Roman" panose="02020603050405020304" pitchFamily="18" charset="0"/>
              </a:rPr>
              <a:t>New Purchase Under $25,000</a:t>
            </a:r>
            <a:br>
              <a:rPr lang="en-US" b="1">
                <a:solidFill>
                  <a:schemeClr val="bg1"/>
                </a:solidFill>
                <a:cs typeface="Times New Roman" panose="02020603050405020304" pitchFamily="18" charset="0"/>
              </a:rPr>
            </a:br>
            <a:r>
              <a:rPr lang="en-US" b="1">
                <a:solidFill>
                  <a:schemeClr val="bg1"/>
                </a:solidFill>
                <a:cs typeface="Times New Roman" panose="02020603050405020304" pitchFamily="18" charset="0"/>
              </a:rPr>
              <a:t>        </a:t>
            </a:r>
            <a:r>
              <a:rPr lang="en-US" sz="2700" b="1">
                <a:solidFill>
                  <a:schemeClr val="bg1"/>
                </a:solidFill>
                <a:cs typeface="Times New Roman" panose="02020603050405020304" pitchFamily="18" charset="0"/>
              </a:rPr>
              <a:t>(</a:t>
            </a:r>
            <a:r>
              <a:rPr lang="en-US" sz="2700" b="1" dirty="0">
                <a:solidFill>
                  <a:schemeClr val="bg1"/>
                </a:solidFill>
                <a:cs typeface="Times New Roman" panose="02020603050405020304" pitchFamily="18" charset="0"/>
              </a:rPr>
              <a:t>See Purchase Order Flowchart)</a:t>
            </a:r>
            <a:br>
              <a:rPr lang="en-US" sz="2700" b="1" dirty="0">
                <a:solidFill>
                  <a:schemeClr val="bg1"/>
                </a:solidFill>
                <a:cs typeface="Times New Roman" panose="02020603050405020304" pitchFamily="18" charset="0"/>
              </a:rPr>
            </a:br>
            <a:endParaRPr lang="en-US" sz="2700" b="1" dirty="0">
              <a:solidFill>
                <a:schemeClr val="bg1"/>
              </a:solidFill>
              <a:cs typeface="Calibri Light"/>
            </a:endParaRPr>
          </a:p>
        </p:txBody>
      </p:sp>
      <p:sp>
        <p:nvSpPr>
          <p:cNvPr id="5" name="Content Placeholder 2">
            <a:extLst>
              <a:ext uri="{FF2B5EF4-FFF2-40B4-BE49-F238E27FC236}">
                <a16:creationId xmlns:a16="http://schemas.microsoft.com/office/drawing/2014/main" id="{5711C7C5-5B87-4705-AC15-D9F20D622B3B}"/>
              </a:ext>
            </a:extLst>
          </p:cNvPr>
          <p:cNvSpPr>
            <a:spLocks noGrp="1"/>
          </p:cNvSpPr>
          <p:nvPr>
            <p:ph idx="1"/>
          </p:nvPr>
        </p:nvSpPr>
        <p:spPr>
          <a:xfrm>
            <a:off x="790303" y="2037705"/>
            <a:ext cx="10763794" cy="4416258"/>
          </a:xfrm>
        </p:spPr>
        <p:txBody>
          <a:bodyPr>
            <a:noAutofit/>
          </a:bodyPr>
          <a:lstStyle/>
          <a:p>
            <a:pPr marL="0" indent="0">
              <a:buNone/>
            </a:pPr>
            <a:r>
              <a:rPr lang="en-US" sz="2000" b="1" u="sng" dirty="0"/>
              <a:t>New Purchase Under $25,000</a:t>
            </a:r>
            <a:r>
              <a:rPr lang="en-US" sz="2000" b="1" dirty="0"/>
              <a:t>:</a:t>
            </a:r>
          </a:p>
          <a:p>
            <a:pPr marL="0" indent="0">
              <a:buNone/>
            </a:pPr>
            <a:endParaRPr lang="en-US" sz="2000" b="1" u="sng" dirty="0"/>
          </a:p>
          <a:p>
            <a:pPr marL="285750" indent="-285750">
              <a:buFont typeface="Wingdings" panose="05000000000000000000" pitchFamily="2" charset="2"/>
              <a:buChar char="§"/>
            </a:pPr>
            <a:r>
              <a:rPr lang="en-US" sz="2000" dirty="0"/>
              <a:t>$500 and under </a:t>
            </a:r>
            <a:r>
              <a:rPr lang="en-US" sz="2000" dirty="0">
                <a:solidFill>
                  <a:srgbClr val="110909"/>
                </a:solidFill>
              </a:rPr>
              <a:t>– no requisition or contract required </a:t>
            </a:r>
          </a:p>
          <a:p>
            <a:pPr marL="0" indent="0">
              <a:buNone/>
            </a:pPr>
            <a:r>
              <a:rPr lang="en-US" sz="2000" dirty="0">
                <a:solidFill>
                  <a:srgbClr val="110909"/>
                </a:solidFill>
              </a:rPr>
              <a:t>	- Three (3) quotes required.</a:t>
            </a:r>
          </a:p>
          <a:p>
            <a:endParaRPr lang="en-US" sz="2000" dirty="0"/>
          </a:p>
          <a:p>
            <a:pPr marL="285750" indent="-285750">
              <a:buFont typeface="Wingdings" panose="05000000000000000000" pitchFamily="2" charset="2"/>
              <a:buChar char="§"/>
            </a:pPr>
            <a:r>
              <a:rPr lang="en-US" sz="2000" dirty="0"/>
              <a:t>Goods over $500</a:t>
            </a:r>
            <a:r>
              <a:rPr lang="en-US" sz="2000" dirty="0">
                <a:solidFill>
                  <a:srgbClr val="110909"/>
                </a:solidFill>
              </a:rPr>
              <a:t> </a:t>
            </a:r>
            <a:r>
              <a:rPr lang="en-US" sz="2000" dirty="0"/>
              <a:t>– </a:t>
            </a:r>
            <a:r>
              <a:rPr lang="en-US" sz="2000" dirty="0">
                <a:solidFill>
                  <a:srgbClr val="FF0000"/>
                </a:solidFill>
              </a:rPr>
              <a:t>submit requisition</a:t>
            </a:r>
          </a:p>
          <a:p>
            <a:pPr marL="0" indent="0">
              <a:lnSpc>
                <a:spcPct val="100000"/>
              </a:lnSpc>
              <a:spcBef>
                <a:spcPts val="0"/>
              </a:spcBef>
              <a:buNone/>
            </a:pPr>
            <a:r>
              <a:rPr lang="en-US" sz="2000" dirty="0"/>
              <a:t>	- Three (3) quotes are required, unless a bid agreement is in place – buyer creates purchase</a:t>
            </a:r>
          </a:p>
          <a:p>
            <a:pPr marL="0" indent="0">
              <a:lnSpc>
                <a:spcPct val="100000"/>
              </a:lnSpc>
              <a:spcBef>
                <a:spcPts val="0"/>
              </a:spcBef>
              <a:buNone/>
            </a:pPr>
            <a:r>
              <a:rPr lang="en-US" sz="2000" dirty="0"/>
              <a:t>                  order.</a:t>
            </a:r>
          </a:p>
          <a:p>
            <a:endParaRPr lang="en-US" sz="2000" dirty="0"/>
          </a:p>
          <a:p>
            <a:pPr marL="285750" indent="-285750">
              <a:buFont typeface="Wingdings" panose="05000000000000000000" pitchFamily="2" charset="2"/>
              <a:buChar char="§"/>
            </a:pPr>
            <a:r>
              <a:rPr lang="en-US" sz="2000" dirty="0"/>
              <a:t>Services over $500 – </a:t>
            </a:r>
            <a:r>
              <a:rPr lang="en-US" sz="2000" dirty="0">
                <a:solidFill>
                  <a:srgbClr val="FF0000"/>
                </a:solidFill>
              </a:rPr>
              <a:t>submit requisition  </a:t>
            </a:r>
          </a:p>
          <a:p>
            <a:pPr marL="0" indent="0">
              <a:buNone/>
            </a:pPr>
            <a:r>
              <a:rPr lang="en-US" sz="2000" dirty="0"/>
              <a:t>	- Three (3) quotes are required – buyer submits PAF to requestor to submit contract request 	  with quote – buyer creates purchase order after contract is executed.</a:t>
            </a:r>
          </a:p>
          <a:p>
            <a:pPr marL="0" indent="0" algn="just" defTabSz="457200">
              <a:buClr>
                <a:srgbClr val="1E5155">
                  <a:lumMod val="40000"/>
                  <a:lumOff val="60000"/>
                </a:srgbClr>
              </a:buClr>
              <a:buSzPct val="80000"/>
              <a:buNone/>
              <a:defRPr/>
            </a:pPr>
            <a:endParaRPr lang="en-US" sz="2000" b="1" dirty="0"/>
          </a:p>
        </p:txBody>
      </p:sp>
    </p:spTree>
    <p:extLst>
      <p:ext uri="{BB962C8B-B14F-4D97-AF65-F5344CB8AC3E}">
        <p14:creationId xmlns:p14="http://schemas.microsoft.com/office/powerpoint/2010/main" val="240254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0" y="484946"/>
            <a:ext cx="10515600" cy="728817"/>
          </a:xfrm>
        </p:spPr>
        <p:txBody>
          <a:bodyPr>
            <a:normAutofit fontScale="90000"/>
          </a:bodyPr>
          <a:lstStyle/>
          <a:p>
            <a:r>
              <a:rPr lang="en-US" sz="3600" b="1" dirty="0">
                <a:solidFill>
                  <a:schemeClr val="bg1"/>
                </a:solidFill>
                <a:cs typeface="Times New Roman" panose="02020603050405020304" pitchFamily="18" charset="0"/>
              </a:rPr>
              <a:t>New Purchase Exceeding $25,000 – Goods Only</a:t>
            </a:r>
            <a:br>
              <a:rPr lang="en-US" sz="3600" b="1" dirty="0">
                <a:solidFill>
                  <a:schemeClr val="bg1"/>
                </a:solidFill>
                <a:cs typeface="Times New Roman" panose="02020603050405020304" pitchFamily="18" charset="0"/>
              </a:rPr>
            </a:br>
            <a:r>
              <a:rPr lang="en-US" sz="3600" b="1" dirty="0">
                <a:solidFill>
                  <a:schemeClr val="bg1"/>
                </a:solidFill>
                <a:cs typeface="Times New Roman" panose="02020603050405020304" pitchFamily="18" charset="0"/>
              </a:rPr>
              <a:t>                 </a:t>
            </a:r>
            <a:r>
              <a:rPr lang="en-US" sz="2700" b="1" dirty="0">
                <a:solidFill>
                  <a:schemeClr val="bg1"/>
                </a:solidFill>
                <a:cs typeface="Times New Roman" panose="02020603050405020304" pitchFamily="18" charset="0"/>
              </a:rPr>
              <a:t>(See Purchase Order Flowchart)</a:t>
            </a:r>
            <a:br>
              <a:rPr lang="en-US" b="1" dirty="0">
                <a:solidFill>
                  <a:schemeClr val="bg1"/>
                </a:solidFill>
                <a:cs typeface="Times New Roman" panose="02020603050405020304" pitchFamily="18" charset="0"/>
              </a:rPr>
            </a:br>
            <a:endParaRPr lang="en-US" dirty="0">
              <a:solidFill>
                <a:schemeClr val="bg1"/>
              </a:solidFill>
            </a:endParaRPr>
          </a:p>
        </p:txBody>
      </p:sp>
      <p:sp>
        <p:nvSpPr>
          <p:cNvPr id="5" name="Content Placeholder 2">
            <a:extLst>
              <a:ext uri="{FF2B5EF4-FFF2-40B4-BE49-F238E27FC236}">
                <a16:creationId xmlns:a16="http://schemas.microsoft.com/office/drawing/2014/main" id="{E63F27BF-5F4D-4771-89B6-EE8F30E41284}"/>
              </a:ext>
            </a:extLst>
          </p:cNvPr>
          <p:cNvSpPr>
            <a:spLocks noGrp="1"/>
          </p:cNvSpPr>
          <p:nvPr>
            <p:ph idx="1"/>
          </p:nvPr>
        </p:nvSpPr>
        <p:spPr>
          <a:xfrm>
            <a:off x="790303" y="2037704"/>
            <a:ext cx="10763794" cy="4820295"/>
          </a:xfrm>
        </p:spPr>
        <p:txBody>
          <a:bodyPr>
            <a:noAutofit/>
          </a:bodyPr>
          <a:lstStyle/>
          <a:p>
            <a:pPr marL="0" indent="0">
              <a:buNone/>
            </a:pPr>
            <a:r>
              <a:rPr lang="en-US" sz="1600" b="1" u="sng" dirty="0"/>
              <a:t>New Purchase Exceeding $25,000 (Goods Only)</a:t>
            </a:r>
            <a:r>
              <a:rPr lang="en-US" sz="1600" b="1" dirty="0"/>
              <a:t>:</a:t>
            </a:r>
          </a:p>
          <a:p>
            <a:pPr marL="0" indent="0">
              <a:buNone/>
            </a:pPr>
            <a:r>
              <a:rPr lang="en-US" sz="1600" i="1" dirty="0"/>
              <a:t>(See Procurement Services FAQs on the website that outlines the actions required to prepare the Bid/RFP and to submit the recommended awardee for approval.)</a:t>
            </a:r>
          </a:p>
          <a:p>
            <a:pPr marL="0" indent="0">
              <a:buNone/>
            </a:pPr>
            <a:endParaRPr lang="en-US" sz="1600" i="1" dirty="0"/>
          </a:p>
          <a:p>
            <a:pPr marL="285750" indent="-285750">
              <a:lnSpc>
                <a:spcPct val="100000"/>
              </a:lnSpc>
              <a:spcBef>
                <a:spcPts val="0"/>
              </a:spcBef>
              <a:buFont typeface="Wingdings" panose="05000000000000000000" pitchFamily="2" charset="2"/>
              <a:buChar char="§"/>
            </a:pPr>
            <a:r>
              <a:rPr lang="en-US" sz="1600" dirty="0"/>
              <a:t>No contract required and under $100,000 (goods only) - </a:t>
            </a:r>
            <a:r>
              <a:rPr lang="en-US" sz="1600" dirty="0">
                <a:solidFill>
                  <a:srgbClr val="FF0000"/>
                </a:solidFill>
              </a:rPr>
              <a:t>submit requisition </a:t>
            </a:r>
          </a:p>
          <a:p>
            <a:pPr marL="0" indent="0">
              <a:lnSpc>
                <a:spcPct val="100000"/>
              </a:lnSpc>
              <a:spcBef>
                <a:spcPts val="0"/>
              </a:spcBef>
              <a:buNone/>
            </a:pPr>
            <a:r>
              <a:rPr lang="en-US" sz="1600" dirty="0">
                <a:solidFill>
                  <a:srgbClr val="FF0000"/>
                </a:solidFill>
              </a:rPr>
              <a:t>	</a:t>
            </a:r>
            <a:r>
              <a:rPr lang="en-US" sz="1600" dirty="0"/>
              <a:t>Per the FAQs, the buyer will send the PAF or contact the requestor indicating that a solicitation should take place or a 	cooperative agreement can be utilized, unless the District has a bid agreement in place. After the bid intent to award 	notification or the piggyback justification has been finalized, the buyer creates the purchase order.</a:t>
            </a:r>
          </a:p>
          <a:p>
            <a:pPr marL="285750" indent="-285750">
              <a:buFont typeface="Wingdings" panose="05000000000000000000" pitchFamily="2" charset="2"/>
              <a:buChar char="§"/>
            </a:pPr>
            <a:endParaRPr lang="en-US" sz="1600" dirty="0"/>
          </a:p>
          <a:p>
            <a:pPr marL="285750" indent="-285750">
              <a:buFont typeface="Wingdings" panose="05000000000000000000" pitchFamily="2" charset="2"/>
              <a:buChar char="§"/>
            </a:pPr>
            <a:r>
              <a:rPr lang="en-US" sz="1600" dirty="0"/>
              <a:t>No contract required and $100,000 or more (goods only) - </a:t>
            </a:r>
            <a:r>
              <a:rPr lang="en-US" sz="1600" dirty="0">
                <a:solidFill>
                  <a:srgbClr val="FF0000"/>
                </a:solidFill>
              </a:rPr>
              <a:t>submit requisition </a:t>
            </a:r>
          </a:p>
          <a:p>
            <a:pPr marL="0" indent="0">
              <a:lnSpc>
                <a:spcPct val="100000"/>
              </a:lnSpc>
              <a:spcBef>
                <a:spcPts val="0"/>
              </a:spcBef>
              <a:buNone/>
            </a:pPr>
            <a:r>
              <a:rPr lang="en-US" sz="1600" dirty="0"/>
              <a:t>	Per the FAQs, the buyer will send the PAF to the requestor indicating that a solicitation should take place or a 	cooperative agreement can be utilized, unless the District has a bid agreement in place. After the bid intent to award 	notification or piggyback justification has been finalized, the buyer requests the justification board documents from 	the stakeholder (Board Briefing and 2</a:t>
            </a:r>
            <a:r>
              <a:rPr lang="en-US" sz="1600" baseline="30000" dirty="0"/>
              <a:t>nd</a:t>
            </a:r>
            <a:r>
              <a:rPr lang="en-US" sz="1600" dirty="0"/>
              <a:t> Page of the Board Report). The buyer creates the BAR for the Chief to sign, 	and the buyer finalizes the recommendation for the board documents. The buyer submits the purchase to the 	Procurement Office designee to submit for the next Board agenda and collaborates with the stakeholder in creating</a:t>
            </a:r>
          </a:p>
          <a:p>
            <a:pPr marL="0" indent="0">
              <a:lnSpc>
                <a:spcPct val="100000"/>
              </a:lnSpc>
              <a:spcBef>
                <a:spcPts val="0"/>
              </a:spcBef>
              <a:buNone/>
            </a:pPr>
            <a:r>
              <a:rPr lang="en-US" sz="1600" dirty="0"/>
              <a:t>                   and submitting the PowerPoint to the Committee Meeting. After Board approval, the buyer creates the purchase</a:t>
            </a:r>
          </a:p>
          <a:p>
            <a:pPr marL="0" indent="0">
              <a:lnSpc>
                <a:spcPct val="100000"/>
              </a:lnSpc>
              <a:spcBef>
                <a:spcPts val="0"/>
              </a:spcBef>
              <a:buNone/>
            </a:pPr>
            <a:r>
              <a:rPr lang="en-US" sz="1600" dirty="0"/>
              <a:t>                   order.</a:t>
            </a:r>
          </a:p>
          <a:p>
            <a:pPr marL="0" indent="0" algn="just" defTabSz="457200">
              <a:buClr>
                <a:srgbClr val="1E5155">
                  <a:lumMod val="40000"/>
                  <a:lumOff val="60000"/>
                </a:srgbClr>
              </a:buClr>
              <a:buSzPct val="80000"/>
              <a:buNone/>
              <a:defRPr/>
            </a:pPr>
            <a:endParaRPr lang="en-US" sz="2000" b="1" dirty="0"/>
          </a:p>
        </p:txBody>
      </p:sp>
    </p:spTree>
    <p:extLst>
      <p:ext uri="{BB962C8B-B14F-4D97-AF65-F5344CB8AC3E}">
        <p14:creationId xmlns:p14="http://schemas.microsoft.com/office/powerpoint/2010/main" val="1430090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117511" y="287677"/>
            <a:ext cx="9283343" cy="1092606"/>
          </a:xfrm>
        </p:spPr>
        <p:txBody>
          <a:bodyPr vert="horz" lIns="91440" tIns="45720" rIns="91440" bIns="45720" rtlCol="0" anchor="ctr">
            <a:noAutofit/>
          </a:bodyPr>
          <a:lstStyle/>
          <a:p>
            <a:r>
              <a:rPr lang="en-US" sz="3200" b="1" dirty="0">
                <a:solidFill>
                  <a:schemeClr val="bg1"/>
                </a:solidFill>
                <a:cs typeface="Times New Roman" panose="02020603050405020304" pitchFamily="18" charset="0"/>
              </a:rPr>
              <a:t>New Purchase Exceeding $25,000 – Services</a:t>
            </a:r>
            <a:br>
              <a:rPr lang="en-US" sz="3200" b="1" dirty="0">
                <a:solidFill>
                  <a:schemeClr val="bg1"/>
                </a:solidFill>
                <a:cs typeface="Times New Roman" panose="02020603050405020304" pitchFamily="18" charset="0"/>
              </a:rPr>
            </a:br>
            <a:r>
              <a:rPr lang="en-US" sz="3200" b="1" dirty="0">
                <a:solidFill>
                  <a:schemeClr val="bg1"/>
                </a:solidFill>
                <a:cs typeface="Times New Roman" panose="02020603050405020304" pitchFamily="18" charset="0"/>
              </a:rPr>
              <a:t>              </a:t>
            </a:r>
            <a:r>
              <a:rPr lang="en-US" sz="2400" b="1" dirty="0">
                <a:solidFill>
                  <a:schemeClr val="bg1"/>
                </a:solidFill>
                <a:cs typeface="Times New Roman" panose="02020603050405020304" pitchFamily="18" charset="0"/>
              </a:rPr>
              <a:t>(See Purchase Order Flowchart)</a:t>
            </a:r>
            <a:br>
              <a:rPr lang="en-US" sz="3600" b="1" dirty="0">
                <a:solidFill>
                  <a:schemeClr val="bg1"/>
                </a:solidFill>
                <a:cs typeface="Times New Roman" panose="02020603050405020304" pitchFamily="18" charset="0"/>
              </a:rPr>
            </a:br>
            <a:endParaRPr lang="en-US" sz="3600" dirty="0">
              <a:solidFill>
                <a:schemeClr val="bg1"/>
              </a:solidFill>
              <a:cs typeface="Calibri Light"/>
            </a:endParaRPr>
          </a:p>
        </p:txBody>
      </p:sp>
      <p:sp>
        <p:nvSpPr>
          <p:cNvPr id="5" name="Content Placeholder 2">
            <a:extLst>
              <a:ext uri="{FF2B5EF4-FFF2-40B4-BE49-F238E27FC236}">
                <a16:creationId xmlns:a16="http://schemas.microsoft.com/office/drawing/2014/main" id="{5C9021D3-1E57-48E1-A337-5941A64053FC}"/>
              </a:ext>
            </a:extLst>
          </p:cNvPr>
          <p:cNvSpPr>
            <a:spLocks noGrp="1"/>
          </p:cNvSpPr>
          <p:nvPr>
            <p:ph idx="1"/>
          </p:nvPr>
        </p:nvSpPr>
        <p:spPr>
          <a:xfrm>
            <a:off x="790303" y="2037705"/>
            <a:ext cx="10763794" cy="4727162"/>
          </a:xfrm>
        </p:spPr>
        <p:txBody>
          <a:bodyPr>
            <a:noAutofit/>
          </a:bodyPr>
          <a:lstStyle/>
          <a:p>
            <a:pPr marL="0" indent="0">
              <a:buNone/>
            </a:pPr>
            <a:r>
              <a:rPr lang="en-US" sz="1500" b="1" u="sng" dirty="0"/>
              <a:t>New Purchase Exceeding $25,000 (Services)</a:t>
            </a:r>
            <a:r>
              <a:rPr lang="en-US" sz="1500" b="1" dirty="0"/>
              <a:t>:</a:t>
            </a:r>
          </a:p>
          <a:p>
            <a:pPr marL="0" indent="0">
              <a:lnSpc>
                <a:spcPct val="100000"/>
              </a:lnSpc>
              <a:spcBef>
                <a:spcPts val="0"/>
              </a:spcBef>
              <a:buNone/>
            </a:pPr>
            <a:r>
              <a:rPr lang="en-US" sz="1500" i="1" dirty="0"/>
              <a:t>(See Procurement Services FAQs on the website that outlines the actions required to prepare the Bid/RFP and to submit the recommended awardee for approval.)</a:t>
            </a:r>
          </a:p>
          <a:p>
            <a:pPr marL="0" indent="0">
              <a:lnSpc>
                <a:spcPct val="100000"/>
              </a:lnSpc>
              <a:spcBef>
                <a:spcPts val="0"/>
              </a:spcBef>
              <a:buNone/>
            </a:pPr>
            <a:endParaRPr lang="en-US" sz="1500" i="1" dirty="0"/>
          </a:p>
          <a:p>
            <a:pPr marL="285750" indent="-285750">
              <a:lnSpc>
                <a:spcPct val="100000"/>
              </a:lnSpc>
              <a:spcBef>
                <a:spcPts val="0"/>
              </a:spcBef>
              <a:buFont typeface="Wingdings" panose="05000000000000000000" pitchFamily="2" charset="2"/>
              <a:buChar char="§"/>
            </a:pPr>
            <a:r>
              <a:rPr lang="en-US" sz="1500" dirty="0"/>
              <a:t>Under $100,000 (services) - </a:t>
            </a:r>
            <a:r>
              <a:rPr lang="en-US" sz="1500" dirty="0">
                <a:solidFill>
                  <a:srgbClr val="FF0000"/>
                </a:solidFill>
              </a:rPr>
              <a:t>submit requisition – contract required</a:t>
            </a:r>
          </a:p>
          <a:p>
            <a:pPr marL="0" indent="0">
              <a:lnSpc>
                <a:spcPct val="100000"/>
              </a:lnSpc>
              <a:spcBef>
                <a:spcPts val="0"/>
              </a:spcBef>
              <a:buNone/>
            </a:pPr>
            <a:r>
              <a:rPr lang="en-US" sz="1500" dirty="0">
                <a:solidFill>
                  <a:srgbClr val="FF0000"/>
                </a:solidFill>
              </a:rPr>
              <a:t>	</a:t>
            </a:r>
            <a:r>
              <a:rPr lang="en-US" sz="1500" dirty="0"/>
              <a:t>Per the FAQs, the buyer will send the PAF or communicate to the requestor indicating that a solicitation should take place 	or a cooperative agreement can be utilized, unless the District has a master agreement in place. After the bid intent to award 	notification or the piggyback justification has been finalized, the buyer submits the contract request. After 	receipt of the 	executed contract, the buyer creates the purchase order.</a:t>
            </a:r>
          </a:p>
          <a:p>
            <a:pPr marL="0" indent="0">
              <a:lnSpc>
                <a:spcPct val="100000"/>
              </a:lnSpc>
              <a:spcBef>
                <a:spcPts val="0"/>
              </a:spcBef>
              <a:buNone/>
            </a:pPr>
            <a:r>
              <a:rPr lang="en-US" sz="1500" dirty="0"/>
              <a:t> 	</a:t>
            </a:r>
          </a:p>
          <a:p>
            <a:pPr marL="285750" lvl="3" indent="-285750">
              <a:lnSpc>
                <a:spcPct val="100000"/>
              </a:lnSpc>
              <a:spcBef>
                <a:spcPts val="0"/>
              </a:spcBef>
              <a:buFont typeface="Wingdings" panose="05000000000000000000" pitchFamily="2" charset="2"/>
              <a:buChar char="§"/>
            </a:pPr>
            <a:r>
              <a:rPr lang="en-US" sz="1500" dirty="0"/>
              <a:t>$100,000 or more (services) - </a:t>
            </a:r>
            <a:r>
              <a:rPr lang="en-US" sz="1500" dirty="0">
                <a:solidFill>
                  <a:srgbClr val="FF0000"/>
                </a:solidFill>
              </a:rPr>
              <a:t>submit requisition – contract required</a:t>
            </a:r>
          </a:p>
          <a:p>
            <a:pPr marL="0" indent="0">
              <a:lnSpc>
                <a:spcPct val="100000"/>
              </a:lnSpc>
              <a:spcBef>
                <a:spcPts val="0"/>
              </a:spcBef>
              <a:buNone/>
            </a:pPr>
            <a:r>
              <a:rPr lang="en-US" sz="1500" dirty="0"/>
              <a:t>	Per the FAQs, the buyer will send the PAF or communicate to the requestor indicating that a solicitation should take place 	or a cooperative agreement can be utilized, unless the District has a bid agreement in place. After the bid 	intent to award 	notification or piggyback justification has been finalized, the buyer requests the justification board documents from the 	stakeholder (Board Briefing and 2</a:t>
            </a:r>
            <a:r>
              <a:rPr lang="en-US" sz="1500" baseline="30000" dirty="0"/>
              <a:t>nd</a:t>
            </a:r>
            <a:r>
              <a:rPr lang="en-US" sz="1500" dirty="0"/>
              <a:t> Page of the Board Report). The buyer creates the BAR for the Chief to sign, and the buyer 	finalizes the recommendation for the board documents. The buyer submits the contract request. The buyer submits the 	purchase to the Procurement Office designee to submit for the next Board agenda and collaborates with the stakeholder in 	creating and submitting the PowerPoint to the Committee Meeting. Committee Meeting. After Board approval and receipt of 	the executed contract, the buyer creates the purchase order.</a:t>
            </a:r>
          </a:p>
          <a:p>
            <a:pPr marL="0" indent="0" algn="just" defTabSz="457200">
              <a:buClr>
                <a:srgbClr val="1E5155">
                  <a:lumMod val="40000"/>
                  <a:lumOff val="60000"/>
                </a:srgbClr>
              </a:buClr>
              <a:buSzPct val="80000"/>
              <a:buNone/>
              <a:defRPr/>
            </a:pPr>
            <a:endParaRPr lang="en-US" sz="2000" b="1" dirty="0"/>
          </a:p>
        </p:txBody>
      </p:sp>
    </p:spTree>
    <p:extLst>
      <p:ext uri="{BB962C8B-B14F-4D97-AF65-F5344CB8AC3E}">
        <p14:creationId xmlns:p14="http://schemas.microsoft.com/office/powerpoint/2010/main" val="208206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141737" y="278770"/>
            <a:ext cx="10515600" cy="875708"/>
          </a:xfrm>
        </p:spPr>
        <p:txBody>
          <a:bodyPr>
            <a:normAutofit fontScale="90000"/>
          </a:bodyPr>
          <a:lstStyle/>
          <a:p>
            <a:br>
              <a:rPr lang="en-US" sz="4000" b="1" dirty="0">
                <a:solidFill>
                  <a:schemeClr val="bg1"/>
                </a:solidFill>
                <a:cs typeface="Times New Roman" panose="02020603050405020304" pitchFamily="18" charset="0"/>
              </a:rPr>
            </a:br>
            <a:r>
              <a:rPr lang="en-US" sz="4000" b="1" dirty="0">
                <a:solidFill>
                  <a:schemeClr val="bg1"/>
                </a:solidFill>
                <a:cs typeface="Times New Roman" panose="02020603050405020304" pitchFamily="18" charset="0"/>
              </a:rPr>
              <a:t>   Renewal of Existing Services</a:t>
            </a:r>
            <a:br>
              <a:rPr lang="en-US" sz="4000" b="1" dirty="0">
                <a:solidFill>
                  <a:schemeClr val="bg1"/>
                </a:solidFill>
                <a:cs typeface="Times New Roman" panose="02020603050405020304" pitchFamily="18" charset="0"/>
              </a:rPr>
            </a:br>
            <a:r>
              <a:rPr lang="en-US" sz="4000" b="1" dirty="0">
                <a:solidFill>
                  <a:schemeClr val="bg1"/>
                </a:solidFill>
                <a:cs typeface="Times New Roman" panose="02020603050405020304" pitchFamily="18" charset="0"/>
              </a:rPr>
              <a:t>       </a:t>
            </a:r>
            <a:r>
              <a:rPr lang="en-US" sz="2700" b="1" dirty="0">
                <a:solidFill>
                  <a:schemeClr val="bg1"/>
                </a:solidFill>
                <a:cs typeface="Times New Roman" panose="02020603050405020304" pitchFamily="18" charset="0"/>
              </a:rPr>
              <a:t>(See Purchase Order Flowchart)</a:t>
            </a:r>
            <a:br>
              <a:rPr lang="en-US" b="1" dirty="0">
                <a:solidFill>
                  <a:schemeClr val="bg1"/>
                </a:solidFill>
                <a:cs typeface="Times New Roman" panose="02020603050405020304" pitchFamily="18" charset="0"/>
              </a:rPr>
            </a:br>
            <a:endParaRPr lang="en-US" dirty="0">
              <a:solidFill>
                <a:schemeClr val="bg1"/>
              </a:solidFill>
            </a:endParaRPr>
          </a:p>
        </p:txBody>
      </p:sp>
      <p:sp>
        <p:nvSpPr>
          <p:cNvPr id="5" name="Content Placeholder 2">
            <a:extLst>
              <a:ext uri="{FF2B5EF4-FFF2-40B4-BE49-F238E27FC236}">
                <a16:creationId xmlns:a16="http://schemas.microsoft.com/office/drawing/2014/main" id="{7DBC91F6-35C3-4F78-8DA5-D0D4633C265C}"/>
              </a:ext>
            </a:extLst>
          </p:cNvPr>
          <p:cNvSpPr>
            <a:spLocks noGrp="1"/>
          </p:cNvSpPr>
          <p:nvPr>
            <p:ph idx="1"/>
          </p:nvPr>
        </p:nvSpPr>
        <p:spPr>
          <a:xfrm>
            <a:off x="714103" y="2232914"/>
            <a:ext cx="10763794" cy="4727162"/>
          </a:xfrm>
        </p:spPr>
        <p:txBody>
          <a:bodyPr>
            <a:noAutofit/>
          </a:bodyPr>
          <a:lstStyle/>
          <a:p>
            <a:pPr marL="0" indent="0">
              <a:buNone/>
            </a:pPr>
            <a:r>
              <a:rPr lang="en-US" sz="1600" b="1" u="sng" dirty="0"/>
              <a:t>Renewal of Existing Services</a:t>
            </a:r>
            <a:r>
              <a:rPr lang="en-US" sz="1600" b="1" dirty="0"/>
              <a:t>:</a:t>
            </a:r>
            <a:endParaRPr lang="en-US" sz="1600" b="1" u="sng" dirty="0"/>
          </a:p>
          <a:p>
            <a:pPr marL="285750" indent="-285750">
              <a:buFont typeface="Wingdings" panose="05000000000000000000" pitchFamily="2" charset="2"/>
              <a:buChar char="§"/>
            </a:pPr>
            <a:r>
              <a:rPr lang="en-US" sz="1600" dirty="0"/>
              <a:t>$500 and under </a:t>
            </a:r>
            <a:r>
              <a:rPr lang="en-US" sz="1600" dirty="0">
                <a:solidFill>
                  <a:srgbClr val="110909"/>
                </a:solidFill>
              </a:rPr>
              <a:t>– no requisition or contract required </a:t>
            </a:r>
          </a:p>
          <a:p>
            <a:pPr marL="0" indent="0">
              <a:buNone/>
            </a:pPr>
            <a:endParaRPr lang="en-US" sz="1600" dirty="0"/>
          </a:p>
          <a:p>
            <a:pPr marL="285750" indent="-285750">
              <a:lnSpc>
                <a:spcPct val="100000"/>
              </a:lnSpc>
              <a:spcBef>
                <a:spcPts val="0"/>
              </a:spcBef>
              <a:buFont typeface="Wingdings" panose="05000000000000000000" pitchFamily="2" charset="2"/>
              <a:buChar char="§"/>
            </a:pPr>
            <a:r>
              <a:rPr lang="en-US" sz="1600" dirty="0"/>
              <a:t>Services over $500 and under $100,000 – </a:t>
            </a:r>
            <a:r>
              <a:rPr lang="en-US" sz="1600" dirty="0">
                <a:solidFill>
                  <a:srgbClr val="FF0000"/>
                </a:solidFill>
              </a:rPr>
              <a:t>submit requisition  </a:t>
            </a:r>
          </a:p>
          <a:p>
            <a:pPr marL="0" indent="0">
              <a:lnSpc>
                <a:spcPct val="100000"/>
              </a:lnSpc>
              <a:spcBef>
                <a:spcPts val="0"/>
              </a:spcBef>
              <a:buNone/>
            </a:pPr>
            <a:r>
              <a:rPr lang="en-US" sz="1600" dirty="0"/>
              <a:t>	</a:t>
            </a:r>
          </a:p>
          <a:p>
            <a:pPr marL="0" indent="0">
              <a:lnSpc>
                <a:spcPct val="100000"/>
              </a:lnSpc>
              <a:spcBef>
                <a:spcPts val="0"/>
              </a:spcBef>
              <a:buNone/>
            </a:pPr>
            <a:r>
              <a:rPr lang="en-US" sz="1600" dirty="0"/>
              <a:t>	The buyer verifies the renewal option and dollar amount and submits the PAF to the requestor to submit with the 	contract request. Please attach any other supporting documentation. After the renewal agreement has been 	executed, the buyer creates the purchase order.</a:t>
            </a:r>
          </a:p>
          <a:p>
            <a:pPr marL="0" indent="0">
              <a:lnSpc>
                <a:spcPct val="100000"/>
              </a:lnSpc>
              <a:spcBef>
                <a:spcPts val="0"/>
              </a:spcBef>
              <a:buNone/>
            </a:pPr>
            <a:endParaRPr lang="en-US" sz="1600" dirty="0"/>
          </a:p>
          <a:p>
            <a:pPr marL="285750" indent="-285750">
              <a:lnSpc>
                <a:spcPct val="100000"/>
              </a:lnSpc>
              <a:spcBef>
                <a:spcPts val="0"/>
              </a:spcBef>
              <a:buFont typeface="Wingdings" panose="05000000000000000000" pitchFamily="2" charset="2"/>
              <a:buChar char="§"/>
            </a:pPr>
            <a:r>
              <a:rPr lang="en-US" sz="1600" dirty="0"/>
              <a:t>Services $100,000 or more – </a:t>
            </a:r>
            <a:r>
              <a:rPr lang="en-US" sz="1600" dirty="0">
                <a:solidFill>
                  <a:srgbClr val="FF0000"/>
                </a:solidFill>
              </a:rPr>
              <a:t>submit requisition</a:t>
            </a:r>
          </a:p>
          <a:p>
            <a:pPr marL="0" indent="0">
              <a:buNone/>
            </a:pPr>
            <a:r>
              <a:rPr lang="en-US" sz="1600" dirty="0"/>
              <a:t>	The buyer verifies the renewal option and dollar amount and submits the PAF to the requestor to submit with the 	contract request. In submitting the contract request, the stakeholder attaches the justification board documents 	(Board Briefing and 2</a:t>
            </a:r>
            <a:r>
              <a:rPr lang="en-US" sz="1600" baseline="30000" dirty="0"/>
              <a:t>nd</a:t>
            </a:r>
            <a:r>
              <a:rPr lang="en-US" sz="1600" dirty="0"/>
              <a:t> Page of the Board Report), as well as the signed BAR by the Chief. Please attach any other 	supporting documentation. The stakeholder creates and submits the PowerPoint to the Committee Meeting for 	review. General Counsel submits the purchase to the next Board Meeting agenda. After Board approval and receipt 	of the executed contract, the buyer creates the purchase order.</a:t>
            </a:r>
          </a:p>
          <a:p>
            <a:pPr marL="0" indent="0" algn="just" defTabSz="457200">
              <a:buClr>
                <a:srgbClr val="1E5155">
                  <a:lumMod val="40000"/>
                  <a:lumOff val="60000"/>
                </a:srgbClr>
              </a:buClr>
              <a:buSzPct val="80000"/>
              <a:buNone/>
              <a:defRPr/>
            </a:pPr>
            <a:endParaRPr lang="en-US" sz="2000" b="1" dirty="0"/>
          </a:p>
        </p:txBody>
      </p:sp>
    </p:spTree>
    <p:extLst>
      <p:ext uri="{BB962C8B-B14F-4D97-AF65-F5344CB8AC3E}">
        <p14:creationId xmlns:p14="http://schemas.microsoft.com/office/powerpoint/2010/main" val="4045665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225785" y="236306"/>
            <a:ext cx="10515600" cy="1325563"/>
          </a:xfrm>
        </p:spPr>
        <p:txBody>
          <a:bodyPr>
            <a:normAutofit fontScale="90000"/>
          </a:bodyPr>
          <a:lstStyle/>
          <a:p>
            <a:r>
              <a:rPr lang="en-US" sz="3600" b="1" dirty="0">
                <a:solidFill>
                  <a:schemeClr val="bg1"/>
                </a:solidFill>
                <a:cs typeface="Times New Roman" panose="02020603050405020304" pitchFamily="18" charset="0"/>
              </a:rPr>
              <a:t>   Amend Existing Agreement</a:t>
            </a:r>
            <a:br>
              <a:rPr lang="en-US" sz="3600" b="1" dirty="0">
                <a:solidFill>
                  <a:schemeClr val="bg1"/>
                </a:solidFill>
                <a:cs typeface="Times New Roman" panose="02020603050405020304" pitchFamily="18" charset="0"/>
              </a:rPr>
            </a:br>
            <a:r>
              <a:rPr lang="en-US" sz="3600" b="1" dirty="0">
                <a:solidFill>
                  <a:schemeClr val="bg1"/>
                </a:solidFill>
                <a:cs typeface="Times New Roman" panose="02020603050405020304" pitchFamily="18" charset="0"/>
              </a:rPr>
              <a:t>      </a:t>
            </a:r>
            <a:r>
              <a:rPr lang="en-US" sz="2700" b="1" dirty="0">
                <a:solidFill>
                  <a:schemeClr val="bg1"/>
                </a:solidFill>
                <a:cs typeface="Times New Roman" panose="02020603050405020304" pitchFamily="18" charset="0"/>
              </a:rPr>
              <a:t>(See Purchase Order Flowchart)</a:t>
            </a:r>
            <a:br>
              <a:rPr lang="en-US" sz="3600" b="1" dirty="0">
                <a:solidFill>
                  <a:schemeClr val="bg1"/>
                </a:solidFill>
                <a:cs typeface="Times New Roman" panose="02020603050405020304" pitchFamily="18" charset="0"/>
              </a:rPr>
            </a:br>
            <a:endParaRPr lang="en-US" sz="3600" b="1" dirty="0">
              <a:solidFill>
                <a:schemeClr val="bg1"/>
              </a:solidFill>
              <a:cs typeface="Calibri Light"/>
            </a:endParaRPr>
          </a:p>
        </p:txBody>
      </p:sp>
      <p:sp>
        <p:nvSpPr>
          <p:cNvPr id="5" name="Content Placeholder 2">
            <a:extLst>
              <a:ext uri="{FF2B5EF4-FFF2-40B4-BE49-F238E27FC236}">
                <a16:creationId xmlns:a16="http://schemas.microsoft.com/office/drawing/2014/main" id="{8C81CEAE-7428-486D-8D0C-E61E6E5A8B35}"/>
              </a:ext>
            </a:extLst>
          </p:cNvPr>
          <p:cNvSpPr>
            <a:spLocks noGrp="1"/>
          </p:cNvSpPr>
          <p:nvPr>
            <p:ph idx="1"/>
          </p:nvPr>
        </p:nvSpPr>
        <p:spPr>
          <a:xfrm>
            <a:off x="790303" y="2257839"/>
            <a:ext cx="10763794" cy="4214880"/>
          </a:xfrm>
        </p:spPr>
        <p:txBody>
          <a:bodyPr>
            <a:noAutofit/>
          </a:bodyPr>
          <a:lstStyle/>
          <a:p>
            <a:pPr marL="0" indent="0">
              <a:buNone/>
            </a:pPr>
            <a:r>
              <a:rPr lang="en-US" sz="1800" b="1" u="sng" dirty="0"/>
              <a:t>Amend Existing Agreement</a:t>
            </a:r>
            <a:r>
              <a:rPr lang="en-US" sz="1800" b="1" dirty="0"/>
              <a:t>:</a:t>
            </a:r>
          </a:p>
          <a:p>
            <a:pPr marL="0" indent="0">
              <a:buNone/>
            </a:pPr>
            <a:r>
              <a:rPr lang="en-US" sz="1800" dirty="0">
                <a:solidFill>
                  <a:srgbClr val="FF0000"/>
                </a:solidFill>
              </a:rPr>
              <a:t>To amend an existing agreement, the stakeholder must submit a signed Purchase Order Change Request (POCR) form (if there is an increase in the contract amount) and any supporting documentation to Procurement. After review of the POCR, Procurement will email the stakeholder a PAF. The stakeholder must submit a contract request and attach the PAF and all supporting documentation. A requisition is </a:t>
            </a:r>
            <a:r>
              <a:rPr lang="en-US" sz="1800" b="1" u="sng" dirty="0">
                <a:solidFill>
                  <a:srgbClr val="FF0000"/>
                </a:solidFill>
              </a:rPr>
              <a:t>NOT</a:t>
            </a:r>
            <a:r>
              <a:rPr lang="en-US" sz="1800" dirty="0">
                <a:solidFill>
                  <a:srgbClr val="FF0000"/>
                </a:solidFill>
              </a:rPr>
              <a:t> required to be submitted to Procurement Services. The purchase order should already exist.</a:t>
            </a:r>
          </a:p>
          <a:p>
            <a:pPr marL="0" indent="0">
              <a:buNone/>
            </a:pPr>
            <a:r>
              <a:rPr lang="en-US" sz="1800" dirty="0"/>
              <a:t>Please submit the POCR to Procurement at: email address: </a:t>
            </a:r>
            <a:r>
              <a:rPr lang="en-US" sz="1800" u="sng" dirty="0">
                <a:hlinkClick r:id="rId3"/>
              </a:rPr>
              <a:t>procurementservices@scsk12.or</a:t>
            </a:r>
            <a:r>
              <a:rPr lang="en-US" sz="1800" dirty="0">
                <a:hlinkClick r:id="rId3"/>
              </a:rPr>
              <a:t>g</a:t>
            </a:r>
            <a:r>
              <a:rPr lang="en-US" sz="1800" dirty="0"/>
              <a:t>. After the amendment is approved/executed, the buyer will revise the existing purchase order, if needed. </a:t>
            </a:r>
            <a:endParaRPr lang="en-US" sz="1800" u="sng" dirty="0"/>
          </a:p>
          <a:p>
            <a:pPr marL="0" indent="0" algn="just">
              <a:buNone/>
            </a:pPr>
            <a:r>
              <a:rPr lang="en-US" sz="1800" dirty="0"/>
              <a:t>If the amendment requires approval by the Board (item previously approved by the SCBE or the total amount now is $100,000 or more), the stakeholder attaches the justification board documents (Board Briefing and 2</a:t>
            </a:r>
            <a:r>
              <a:rPr lang="en-US" sz="1800" baseline="30000" dirty="0"/>
              <a:t>nd</a:t>
            </a:r>
            <a:r>
              <a:rPr lang="en-US" sz="1800" dirty="0"/>
              <a:t> Page of the Board Report) to the contract request, as well as the signed BAR by the Chief and the POCR.  Attach all supporting documentation. The stakeholder creates and submits the PowerPoint to the Committee Meeting for review. General Counsel submits the purchase to the next Board Meeting agenda. After Board approval and receipt of the executed amendment from the stakeholder, the buyer verifies documentation and revises the existing purchase order for the services.</a:t>
            </a:r>
          </a:p>
          <a:p>
            <a:pPr marL="0" indent="0" algn="just" defTabSz="457200">
              <a:buClr>
                <a:srgbClr val="1E5155">
                  <a:lumMod val="40000"/>
                  <a:lumOff val="60000"/>
                </a:srgbClr>
              </a:buClr>
              <a:buSzPct val="80000"/>
              <a:buNone/>
              <a:defRPr/>
            </a:pPr>
            <a:endParaRPr lang="en-US" sz="2000" b="1" dirty="0"/>
          </a:p>
        </p:txBody>
      </p:sp>
    </p:spTree>
    <p:extLst>
      <p:ext uri="{BB962C8B-B14F-4D97-AF65-F5344CB8AC3E}">
        <p14:creationId xmlns:p14="http://schemas.microsoft.com/office/powerpoint/2010/main" val="3088811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71" name="TextBox 70"/>
          <p:cNvSpPr txBox="1"/>
          <p:nvPr/>
        </p:nvSpPr>
        <p:spPr>
          <a:xfrm>
            <a:off x="2589143" y="55831"/>
            <a:ext cx="9220189" cy="420564"/>
          </a:xfrm>
          <a:prstGeom prst="rect">
            <a:avLst/>
          </a:prstGeom>
          <a:noFill/>
        </p:spPr>
        <p:txBody>
          <a:bodyPr wrap="square" rtlCol="0">
            <a:spAutoFit/>
          </a:bodyPr>
          <a:lstStyle/>
          <a:p>
            <a:pPr algn="r"/>
            <a:r>
              <a:rPr lang="en-US" sz="2133" i="1" dirty="0">
                <a:latin typeface="Times New Roman" panose="02020603050405020304" pitchFamily="18" charset="0"/>
                <a:cs typeface="Times New Roman" panose="02020603050405020304" pitchFamily="18" charset="0"/>
              </a:rPr>
              <a:t>Purchases and Contract Training</a:t>
            </a:r>
            <a:endParaRPr lang="en-US" sz="2133" b="1" dirty="0">
              <a:solidFill>
                <a:srgbClr val="080808"/>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30134" y="246232"/>
            <a:ext cx="11289989" cy="2062103"/>
          </a:xfrm>
          <a:prstGeom prst="rect">
            <a:avLst/>
          </a:prstGeom>
          <a:noFill/>
        </p:spPr>
        <p:txBody>
          <a:bodyPr wrap="square" rtlCol="0">
            <a:spAutoFit/>
          </a:bodyPr>
          <a:lstStyle/>
          <a:p>
            <a:endParaRPr lang="en-US" sz="3200" spc="-107" dirty="0">
              <a:latin typeface="Times New Roman" panose="02020603050405020304" pitchFamily="18" charset="0"/>
              <a:cs typeface="Times New Roman" panose="02020603050405020304" pitchFamily="18" charset="0"/>
            </a:endParaRPr>
          </a:p>
          <a:p>
            <a:r>
              <a:rPr lang="en-US" sz="2400" b="1" dirty="0">
                <a:solidFill>
                  <a:srgbClr val="FF0000"/>
                </a:solidFill>
                <a:latin typeface="Times New Roman" panose="02020603050405020304" pitchFamily="18" charset="0"/>
                <a:cs typeface="Times New Roman" panose="02020603050405020304" pitchFamily="18" charset="0"/>
              </a:rPr>
              <a:t>                                          CONTRACT REQUIRED INFORMATION</a:t>
            </a:r>
          </a:p>
          <a:p>
            <a:endParaRPr lang="en-US" sz="2400" b="1" u="sng" dirty="0"/>
          </a:p>
          <a:p>
            <a:pPr lvl="1"/>
            <a:endParaRPr lang="en-US" sz="2400" dirty="0"/>
          </a:p>
          <a:p>
            <a:endParaRPr lang="en-US" sz="2400" dirty="0"/>
          </a:p>
        </p:txBody>
      </p:sp>
      <p:sp>
        <p:nvSpPr>
          <p:cNvPr id="8" name="Title 1"/>
          <p:cNvSpPr txBox="1">
            <a:spLocks/>
          </p:cNvSpPr>
          <p:nvPr/>
        </p:nvSpPr>
        <p:spPr>
          <a:xfrm>
            <a:off x="861482" y="603624"/>
            <a:ext cx="12539631" cy="1867373"/>
          </a:xfrm>
          <a:prstGeom prst="rect">
            <a:avLst/>
          </a:prstGeom>
        </p:spPr>
        <p:txBody>
          <a:bodyPr vert="horz" lIns="121920" tIns="60960" rIns="121920" bIns="6096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609585">
              <a:defRPr/>
            </a:pPr>
            <a:endParaRPr lang="en-US" sz="5600" dirty="0">
              <a:solidFill>
                <a:srgbClr val="EBEBEB"/>
              </a:solidFill>
              <a:latin typeface="Century Gothic" panose="020B0502020202020204"/>
            </a:endParaRPr>
          </a:p>
        </p:txBody>
      </p:sp>
      <p:sp>
        <p:nvSpPr>
          <p:cNvPr id="9" name="Content Placeholder 2"/>
          <p:cNvSpPr txBox="1">
            <a:spLocks/>
          </p:cNvSpPr>
          <p:nvPr/>
        </p:nvSpPr>
        <p:spPr>
          <a:xfrm>
            <a:off x="742730" y="1338838"/>
            <a:ext cx="11928721" cy="6096332"/>
          </a:xfrm>
          <a:prstGeom prst="rect">
            <a:avLst/>
          </a:prstGeom>
        </p:spPr>
        <p:txBody>
          <a:bodyPr vert="horz" lIns="121920" tIns="60960" rIns="121920" bIns="60960" rtlCol="0">
            <a:norm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Contact information</a:t>
            </a:r>
          </a:p>
          <a:p>
            <a:pPr marL="990575" lvl="1" indent="-380990" defTabSz="609585">
              <a:spcBef>
                <a:spcPts val="1333"/>
              </a:spcBef>
              <a:buClr>
                <a:srgbClr val="1E5155">
                  <a:lumMod val="40000"/>
                  <a:lumOff val="60000"/>
                </a:srgbClr>
              </a:buClr>
              <a:defRPr/>
            </a:pPr>
            <a:r>
              <a:rPr lang="en-US" sz="1600" dirty="0">
                <a:solidFill>
                  <a:srgbClr val="110909"/>
                </a:solidFill>
                <a:latin typeface="Century Gothic" panose="020B0502020202020204"/>
              </a:rPr>
              <a:t>For both vendor and requestor (phone numbers and emails) </a:t>
            </a:r>
          </a:p>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Completed/Procurement Advisory Form </a:t>
            </a:r>
          </a:p>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BAR Docs (When Applicable)</a:t>
            </a:r>
          </a:p>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Responsible Parties</a:t>
            </a:r>
          </a:p>
          <a:p>
            <a:pPr marL="990575" lvl="1" indent="-380990" defTabSz="609585">
              <a:spcBef>
                <a:spcPts val="1333"/>
              </a:spcBef>
              <a:buClr>
                <a:srgbClr val="1E5155">
                  <a:lumMod val="40000"/>
                  <a:lumOff val="60000"/>
                </a:srgbClr>
              </a:buClr>
              <a:defRPr/>
            </a:pPr>
            <a:r>
              <a:rPr lang="en-US" sz="1600" dirty="0">
                <a:solidFill>
                  <a:srgbClr val="110909"/>
                </a:solidFill>
                <a:latin typeface="Century Gothic" panose="020B0502020202020204"/>
              </a:rPr>
              <a:t>Chief</a:t>
            </a:r>
          </a:p>
          <a:p>
            <a:pPr marL="990575" lvl="1" indent="-380990" defTabSz="609585">
              <a:spcBef>
                <a:spcPts val="1333"/>
              </a:spcBef>
              <a:buClr>
                <a:srgbClr val="1E5155">
                  <a:lumMod val="40000"/>
                  <a:lumOff val="60000"/>
                </a:srgbClr>
              </a:buClr>
              <a:defRPr/>
            </a:pPr>
            <a:r>
              <a:rPr lang="en-US" sz="1600" dirty="0">
                <a:solidFill>
                  <a:srgbClr val="110909"/>
                </a:solidFill>
                <a:latin typeface="Century Gothic" panose="020B0502020202020204"/>
              </a:rPr>
              <a:t>Signatory </a:t>
            </a:r>
          </a:p>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Requisition number/Bid Information </a:t>
            </a:r>
          </a:p>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All applicable documents </a:t>
            </a:r>
          </a:p>
          <a:p>
            <a:pPr marL="990575" lvl="1" indent="-380990" defTabSz="609585">
              <a:spcBef>
                <a:spcPts val="1333"/>
              </a:spcBef>
              <a:buClr>
                <a:srgbClr val="1E5155">
                  <a:lumMod val="40000"/>
                  <a:lumOff val="60000"/>
                </a:srgbClr>
              </a:buClr>
              <a:defRPr/>
            </a:pPr>
            <a:r>
              <a:rPr lang="en-US" sz="1600" dirty="0">
                <a:solidFill>
                  <a:srgbClr val="110909"/>
                </a:solidFill>
                <a:latin typeface="Century Gothic" panose="020B0502020202020204"/>
              </a:rPr>
              <a:t>Scope of Work, Price Sheet, etc. </a:t>
            </a:r>
          </a:p>
          <a:p>
            <a:pPr marL="457189" indent="-457189" defTabSz="609585">
              <a:spcBef>
                <a:spcPts val="1333"/>
              </a:spcBef>
              <a:buClr>
                <a:srgbClr val="1E5155">
                  <a:lumMod val="40000"/>
                  <a:lumOff val="60000"/>
                </a:srgbClr>
              </a:buClr>
              <a:defRPr/>
            </a:pPr>
            <a:r>
              <a:rPr lang="en-US" sz="1600" dirty="0">
                <a:solidFill>
                  <a:srgbClr val="110909"/>
                </a:solidFill>
                <a:latin typeface="Century Gothic" panose="020B0502020202020204"/>
              </a:rPr>
              <a:t>Required Terms If Applicable </a:t>
            </a:r>
          </a:p>
          <a:p>
            <a:pPr marL="990575" lvl="1" indent="-380990" defTabSz="609585">
              <a:spcBef>
                <a:spcPts val="1333"/>
              </a:spcBef>
              <a:buClr>
                <a:srgbClr val="1E5155">
                  <a:lumMod val="40000"/>
                  <a:lumOff val="60000"/>
                </a:srgbClr>
              </a:buClr>
              <a:defRPr/>
            </a:pPr>
            <a:r>
              <a:rPr lang="en-US" sz="1600" dirty="0">
                <a:solidFill>
                  <a:srgbClr val="110909"/>
                </a:solidFill>
                <a:latin typeface="Century Gothic" panose="020B0502020202020204"/>
              </a:rPr>
              <a:t>Date, quote, location, time, correct contract amounts (rate or total amount not to exceed)</a:t>
            </a:r>
          </a:p>
          <a:p>
            <a:pPr marL="990575" lvl="1" indent="-380990" defTabSz="609585">
              <a:spcBef>
                <a:spcPts val="1333"/>
              </a:spcBef>
              <a:buClr>
                <a:srgbClr val="1E5155">
                  <a:lumMod val="40000"/>
                  <a:lumOff val="60000"/>
                </a:srgbClr>
              </a:buClr>
              <a:defRPr/>
            </a:pPr>
            <a:r>
              <a:rPr lang="en-US" sz="1600" b="1" i="1" dirty="0">
                <a:solidFill>
                  <a:srgbClr val="110909"/>
                </a:solidFill>
                <a:latin typeface="Century Gothic" panose="020B0502020202020204"/>
              </a:rPr>
              <a:t>Detailed description </a:t>
            </a:r>
            <a:r>
              <a:rPr lang="en-US" sz="1600" dirty="0">
                <a:solidFill>
                  <a:srgbClr val="110909"/>
                </a:solidFill>
                <a:latin typeface="Century Gothic" panose="020B0502020202020204"/>
              </a:rPr>
              <a:t>of the services to be performed </a:t>
            </a:r>
          </a:p>
          <a:p>
            <a:pPr marL="990575" lvl="1" indent="-380990" defTabSz="609585">
              <a:spcBef>
                <a:spcPts val="1333"/>
              </a:spcBef>
              <a:buClr>
                <a:srgbClr val="1E5155">
                  <a:lumMod val="40000"/>
                  <a:lumOff val="60000"/>
                </a:srgbClr>
              </a:buClr>
              <a:defRPr/>
            </a:pPr>
            <a:endParaRPr lang="en-US" sz="1600" dirty="0">
              <a:solidFill>
                <a:srgbClr val="110909"/>
              </a:solidFill>
              <a:latin typeface="Century Gothic" panose="020B0502020202020204"/>
            </a:endParaRPr>
          </a:p>
          <a:p>
            <a:pPr marL="609585" lvl="1" indent="0" defTabSz="609585">
              <a:spcBef>
                <a:spcPts val="1333"/>
              </a:spcBef>
              <a:buClr>
                <a:srgbClr val="1E5155">
                  <a:lumMod val="40000"/>
                  <a:lumOff val="60000"/>
                </a:srgbClr>
              </a:buClr>
              <a:buNone/>
              <a:defRPr/>
            </a:pPr>
            <a:endParaRPr lang="en-US" sz="1600" dirty="0">
              <a:solidFill>
                <a:srgbClr val="110909"/>
              </a:solidFill>
              <a:latin typeface="Century Gothic" panose="020B0502020202020204"/>
            </a:endParaRPr>
          </a:p>
        </p:txBody>
      </p:sp>
    </p:spTree>
    <p:extLst>
      <p:ext uri="{BB962C8B-B14F-4D97-AF65-F5344CB8AC3E}">
        <p14:creationId xmlns:p14="http://schemas.microsoft.com/office/powerpoint/2010/main" val="4183044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71" name="TextBox 70"/>
          <p:cNvSpPr txBox="1"/>
          <p:nvPr/>
        </p:nvSpPr>
        <p:spPr>
          <a:xfrm>
            <a:off x="2589143" y="55831"/>
            <a:ext cx="9220189" cy="420564"/>
          </a:xfrm>
          <a:prstGeom prst="rect">
            <a:avLst/>
          </a:prstGeom>
          <a:noFill/>
        </p:spPr>
        <p:txBody>
          <a:bodyPr wrap="square" rtlCol="0">
            <a:spAutoFit/>
          </a:bodyPr>
          <a:lstStyle/>
          <a:p>
            <a:pPr algn="r"/>
            <a:r>
              <a:rPr lang="en-US" sz="2133" i="1" dirty="0">
                <a:latin typeface="Times New Roman" panose="02020603050405020304" pitchFamily="18" charset="0"/>
                <a:cs typeface="Times New Roman" panose="02020603050405020304" pitchFamily="18" charset="0"/>
              </a:rPr>
              <a:t>Purchases and Contract Training</a:t>
            </a:r>
            <a:endParaRPr lang="en-US" sz="2133" b="1" dirty="0">
              <a:solidFill>
                <a:srgbClr val="080808"/>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22548" y="197963"/>
            <a:ext cx="11686785" cy="6909584"/>
          </a:xfrm>
          <a:prstGeom prst="rect">
            <a:avLst/>
          </a:prstGeom>
          <a:noFill/>
        </p:spPr>
        <p:txBody>
          <a:bodyPr wrap="square" rtlCol="0">
            <a:spAutoFit/>
          </a:bodyPr>
          <a:lstStyle/>
          <a:p>
            <a:endParaRPr lang="en-US" sz="3200" spc="-107" dirty="0">
              <a:latin typeface="Times New Roman" panose="02020603050405020304" pitchFamily="18" charset="0"/>
              <a:cs typeface="Times New Roman" panose="02020603050405020304" pitchFamily="18" charset="0"/>
            </a:endParaRPr>
          </a:p>
          <a:p>
            <a:r>
              <a:rPr lang="en-US" sz="2300" spc="-107" dirty="0">
                <a:solidFill>
                  <a:srgbClr val="FF0000"/>
                </a:solidFill>
                <a:latin typeface="Times New Roman" panose="02020603050405020304" pitchFamily="18" charset="0"/>
                <a:cs typeface="Times New Roman" panose="02020603050405020304" pitchFamily="18" charset="0"/>
              </a:rPr>
              <a:t>                                           </a:t>
            </a:r>
            <a:r>
              <a:rPr lang="en-US" sz="2300" b="1" dirty="0">
                <a:solidFill>
                  <a:srgbClr val="FF0000"/>
                </a:solidFill>
                <a:latin typeface="Times New Roman" panose="02020603050405020304" pitchFamily="18" charset="0"/>
                <a:cs typeface="Times New Roman" panose="02020603050405020304" pitchFamily="18" charset="0"/>
              </a:rPr>
              <a:t>IMPORTANT DEADLINES TO REMEMBER</a:t>
            </a:r>
          </a:p>
          <a:p>
            <a:endParaRPr lang="en-US" sz="2400" b="1" u="sng" dirty="0"/>
          </a:p>
          <a:p>
            <a:pPr marL="380990" lvl="1" indent="-380990">
              <a:buFont typeface="Wingdings" panose="05000000000000000000" pitchFamily="2" charset="2"/>
              <a:buChar char="v"/>
            </a:pPr>
            <a:r>
              <a:rPr lang="en-US" sz="2000" b="1" u="sng" dirty="0"/>
              <a:t>Contract Request for Same Month Board Meeting Session</a:t>
            </a:r>
            <a:r>
              <a:rPr lang="en-US" sz="2000" dirty="0"/>
              <a:t>: The contract request and supporting documentation must be submitted no later than the first Tuesday of the month that the stakeholder is requesting the item to be presented. The contract request will be rejected if all required documents are not attached. Please note to prepare ahead of time for all items that must be presented to the appropriate SCBE Committee Meeting before going to the Board Work Session.</a:t>
            </a:r>
          </a:p>
          <a:p>
            <a:endParaRPr lang="en-US" sz="2000" b="1" u="sng" dirty="0"/>
          </a:p>
          <a:p>
            <a:pPr marL="380990" lvl="1" indent="-380990">
              <a:buFont typeface="Wingdings" panose="05000000000000000000" pitchFamily="2" charset="2"/>
              <a:buChar char="v"/>
            </a:pPr>
            <a:r>
              <a:rPr lang="en-US" sz="2000" b="1" u="sng" dirty="0"/>
              <a:t>Recommended Awardee for Upcoming Board Meeting Session</a:t>
            </a:r>
            <a:r>
              <a:rPr lang="en-US" sz="2000" dirty="0"/>
              <a:t>: The recommendation must be finalized no later than the last Monday of the previous month. Please note to prepare ahead of time for all items that must be presented to the appropriate SCBE Committee Meeting before going to the Board Work Session.</a:t>
            </a:r>
          </a:p>
          <a:p>
            <a:pPr lvl="1"/>
            <a:endParaRPr lang="en-US" sz="2000" dirty="0"/>
          </a:p>
          <a:p>
            <a:pPr marL="380990" lvl="1" indent="-380990">
              <a:buFont typeface="Wingdings" panose="05000000000000000000" pitchFamily="2" charset="2"/>
              <a:buChar char="v"/>
            </a:pPr>
            <a:r>
              <a:rPr lang="en-US" sz="2000" dirty="0"/>
              <a:t>SCBE Committee Meetings are scheduled during the first three (3) days of each month.</a:t>
            </a:r>
          </a:p>
          <a:p>
            <a:pPr lvl="1"/>
            <a:endParaRPr lang="en-US" sz="2000" dirty="0"/>
          </a:p>
          <a:p>
            <a:pPr marL="380990" lvl="1" indent="-380990">
              <a:buFont typeface="Wingdings" panose="05000000000000000000" pitchFamily="2" charset="2"/>
              <a:buChar char="v"/>
            </a:pPr>
            <a:r>
              <a:rPr lang="en-US" sz="2000" dirty="0"/>
              <a:t> All contracts presented to the Board for approval </a:t>
            </a:r>
            <a:r>
              <a:rPr lang="en-US" sz="2000" b="1" u="sng" dirty="0"/>
              <a:t>must</a:t>
            </a:r>
            <a:r>
              <a:rPr lang="en-US" sz="2000" dirty="0"/>
              <a:t> be presented </a:t>
            </a:r>
            <a:r>
              <a:rPr lang="en-US" sz="2000" u="sng" dirty="0"/>
              <a:t>90 days </a:t>
            </a:r>
            <a:r>
              <a:rPr lang="en-US" sz="2000" dirty="0"/>
              <a:t>before the projected effective date of the services.</a:t>
            </a:r>
          </a:p>
          <a:p>
            <a:pPr lvl="1"/>
            <a:endParaRPr lang="en-US" sz="2000" dirty="0"/>
          </a:p>
          <a:p>
            <a:pPr marL="380990" lvl="1" indent="-380990">
              <a:buFont typeface="Wingdings" panose="05000000000000000000" pitchFamily="2" charset="2"/>
              <a:buChar char="v"/>
            </a:pPr>
            <a:r>
              <a:rPr lang="en-US" sz="2000" dirty="0"/>
              <a:t>Board Meeting Calendar:  </a:t>
            </a:r>
            <a:r>
              <a:rPr lang="en-US" sz="2000" dirty="0">
                <a:hlinkClick r:id="rId3"/>
              </a:rPr>
              <a:t>https://go.boarddocs.com/tn/scsk12/Board.nsf/files/BR4MJQ5B46A8/$file/20-21%20Board%20Meeting%20Schedule%20FINAL.PDF</a:t>
            </a:r>
            <a:endParaRPr lang="en-US" sz="2000" dirty="0"/>
          </a:p>
          <a:p>
            <a:pPr lvl="1"/>
            <a:endParaRPr lang="en-US" sz="2400" dirty="0"/>
          </a:p>
        </p:txBody>
      </p:sp>
    </p:spTree>
    <p:extLst>
      <p:ext uri="{BB962C8B-B14F-4D97-AF65-F5344CB8AC3E}">
        <p14:creationId xmlns:p14="http://schemas.microsoft.com/office/powerpoint/2010/main" val="1631941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265027" y="338458"/>
            <a:ext cx="8622119" cy="1028005"/>
          </a:xfrm>
        </p:spPr>
        <p:txBody>
          <a:bodyPr>
            <a:normAutofit fontScale="90000"/>
          </a:bodyPr>
          <a:lstStyle/>
          <a:p>
            <a:r>
              <a:rPr lang="en-US" sz="3600" b="1" dirty="0">
                <a:solidFill>
                  <a:schemeClr val="bg1"/>
                </a:solidFill>
                <a:effectLst>
                  <a:outerShdw blurRad="50800" dist="38100" dir="2700000" algn="tl" rotWithShape="0">
                    <a:prstClr val="black">
                      <a:alpha val="0"/>
                    </a:prstClr>
                  </a:outerShdw>
                </a:effectLst>
                <a:latin typeface="Century Gothic" panose="020B0502020202020204" pitchFamily="34" charset="0"/>
              </a:rPr>
              <a:t>Additional Information for Purchases</a:t>
            </a:r>
            <a:br>
              <a:rPr lang="en-US" b="1" dirty="0">
                <a:solidFill>
                  <a:srgbClr val="002060"/>
                </a:solidFill>
                <a:effectLst>
                  <a:outerShdw blurRad="50800" dist="38100" dir="2700000" algn="tl" rotWithShape="0">
                    <a:prstClr val="black">
                      <a:alpha val="0"/>
                    </a:prstClr>
                  </a:outerShdw>
                </a:effectLst>
                <a:latin typeface="Century Gothic" panose="020B0502020202020204" pitchFamily="34" charset="0"/>
              </a:rPr>
            </a:br>
            <a:endParaRPr lang="en-US" dirty="0">
              <a:solidFill>
                <a:schemeClr val="bg1"/>
              </a:solidFill>
              <a:ea typeface="+mj-lt"/>
              <a:cs typeface="+mj-lt"/>
            </a:endParaRPr>
          </a:p>
        </p:txBody>
      </p:sp>
      <p:sp>
        <p:nvSpPr>
          <p:cNvPr id="5" name="TextBox 4">
            <a:extLst>
              <a:ext uri="{FF2B5EF4-FFF2-40B4-BE49-F238E27FC236}">
                <a16:creationId xmlns:a16="http://schemas.microsoft.com/office/drawing/2014/main" id="{0FB9B26B-107E-4005-A723-38282370DCEB}"/>
              </a:ext>
            </a:extLst>
          </p:cNvPr>
          <p:cNvSpPr txBox="1"/>
          <p:nvPr/>
        </p:nvSpPr>
        <p:spPr>
          <a:xfrm>
            <a:off x="1746607" y="1951243"/>
            <a:ext cx="8517275" cy="4216539"/>
          </a:xfrm>
          <a:prstGeom prst="rect">
            <a:avLst/>
          </a:prstGeom>
          <a:noFill/>
        </p:spPr>
        <p:txBody>
          <a:bodyPr wrap="square" rtlCol="0">
            <a:spAutoFit/>
          </a:bodyPr>
          <a:lstStyle/>
          <a:p>
            <a:r>
              <a:rPr lang="en-US" sz="2400" dirty="0">
                <a:solidFill>
                  <a:srgbClr val="002060"/>
                </a:solidFill>
              </a:rPr>
              <a:t>Multiple documents are listed on Procurement’s website under the link for Managers and Employees Resources. Please see below. </a:t>
            </a:r>
          </a:p>
          <a:p>
            <a:pPr algn="ctr"/>
            <a:endParaRPr lang="en-US" sz="2000" dirty="0">
              <a:solidFill>
                <a:srgbClr val="002060"/>
              </a:solidFill>
              <a:hlinkClick r:id="rId3"/>
            </a:endParaRPr>
          </a:p>
          <a:p>
            <a:pPr algn="ctr"/>
            <a:r>
              <a:rPr lang="en-US" sz="2000" dirty="0">
                <a:solidFill>
                  <a:srgbClr val="002060"/>
                </a:solidFill>
                <a:hlinkClick r:id="rId3"/>
              </a:rPr>
              <a:t>http://www.scsk12.org/procurement/resources?PID=596</a:t>
            </a:r>
            <a:endParaRPr lang="en-US" sz="2000" dirty="0">
              <a:solidFill>
                <a:srgbClr val="002060"/>
              </a:solidFill>
            </a:endParaRPr>
          </a:p>
          <a:p>
            <a:pPr algn="ctr"/>
            <a:endParaRPr lang="en-US" sz="2000" dirty="0">
              <a:solidFill>
                <a:srgbClr val="002060"/>
              </a:solidFill>
            </a:endParaRPr>
          </a:p>
          <a:p>
            <a:pPr marL="2171700" lvl="4" indent="-342900">
              <a:buFont typeface="Wingdings" panose="05000000000000000000" pitchFamily="2" charset="2"/>
              <a:buChar char="q"/>
            </a:pPr>
            <a:r>
              <a:rPr lang="en-US" sz="2000" dirty="0"/>
              <a:t>Purchases and Contracts Training PowerPoint</a:t>
            </a:r>
          </a:p>
          <a:p>
            <a:pPr marL="2171700" lvl="4" indent="-342900">
              <a:buFont typeface="Wingdings" panose="05000000000000000000" pitchFamily="2" charset="2"/>
              <a:buChar char="q"/>
            </a:pPr>
            <a:r>
              <a:rPr lang="en-US" sz="2000" dirty="0"/>
              <a:t>Frequently Asked Questions (FAQs)</a:t>
            </a:r>
          </a:p>
          <a:p>
            <a:pPr marL="2171700" lvl="4" indent="-342900">
              <a:buFont typeface="Wingdings" panose="05000000000000000000" pitchFamily="2" charset="2"/>
              <a:buChar char="q"/>
            </a:pPr>
            <a:r>
              <a:rPr lang="en-US" sz="2000" dirty="0"/>
              <a:t>Purchase Order Flowchart</a:t>
            </a:r>
          </a:p>
          <a:p>
            <a:pPr marL="2171700" lvl="4" indent="-342900">
              <a:buFont typeface="Wingdings" panose="05000000000000000000" pitchFamily="2" charset="2"/>
              <a:buChar char="q"/>
            </a:pPr>
            <a:r>
              <a:rPr lang="en-US" sz="2000" dirty="0"/>
              <a:t>Process Timeline for RFPs</a:t>
            </a:r>
          </a:p>
          <a:p>
            <a:pPr marL="2171700" lvl="4" indent="-342900">
              <a:buFont typeface="Wingdings" panose="05000000000000000000" pitchFamily="2" charset="2"/>
              <a:buChar char="q"/>
            </a:pPr>
            <a:r>
              <a:rPr lang="en-US" sz="2000" dirty="0"/>
              <a:t>Scope of Services Template for RFP/RFQ</a:t>
            </a:r>
          </a:p>
          <a:p>
            <a:pPr marL="2171700" lvl="4" indent="-342900">
              <a:buFont typeface="Wingdings" panose="05000000000000000000" pitchFamily="2" charset="2"/>
              <a:buChar char="q"/>
            </a:pPr>
            <a:r>
              <a:rPr lang="en-US" sz="2000" dirty="0"/>
              <a:t>Sole/Single Source Form</a:t>
            </a:r>
          </a:p>
          <a:p>
            <a:pPr marL="2171700" lvl="4" indent="-342900">
              <a:buFont typeface="Wingdings" panose="05000000000000000000" pitchFamily="2" charset="2"/>
              <a:buChar char="q"/>
            </a:pPr>
            <a:endParaRPr lang="en-US" sz="2000" dirty="0"/>
          </a:p>
          <a:p>
            <a:r>
              <a:rPr lang="en-US" sz="2000" dirty="0">
                <a:solidFill>
                  <a:srgbClr val="002060"/>
                </a:solidFill>
              </a:rPr>
              <a:t>              Procurement updates are published in Leader Board periodically.  </a:t>
            </a:r>
            <a:endParaRPr lang="en-US" sz="28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3591397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272415" y="268915"/>
            <a:ext cx="7823621" cy="944563"/>
          </a:xfrm>
        </p:spPr>
        <p:txBody>
          <a:bodyPr>
            <a:normAutofit/>
          </a:bodyPr>
          <a:lstStyle/>
          <a:p>
            <a:r>
              <a:rPr lang="en-US" sz="4000" b="1" dirty="0">
                <a:solidFill>
                  <a:schemeClr val="bg1"/>
                </a:solidFill>
                <a:latin typeface="Century Gothic" panose="020B0502020202020204" pitchFamily="34" charset="0"/>
                <a:ea typeface="+mj-lt"/>
                <a:cs typeface="+mj-lt"/>
              </a:rPr>
              <a:t>CONTACT INFORMATION</a:t>
            </a:r>
            <a:endParaRPr lang="en-US" sz="4000" b="1" dirty="0">
              <a:solidFill>
                <a:schemeClr val="bg1"/>
              </a:solidFill>
              <a:latin typeface="Century Gothic" panose="020B0502020202020204" pitchFamily="34" charset="0"/>
              <a:cs typeface="Calibri Light"/>
            </a:endParaRPr>
          </a:p>
        </p:txBody>
      </p:sp>
      <p:sp>
        <p:nvSpPr>
          <p:cNvPr id="5" name="TextBox 4">
            <a:extLst>
              <a:ext uri="{FF2B5EF4-FFF2-40B4-BE49-F238E27FC236}">
                <a16:creationId xmlns:a16="http://schemas.microsoft.com/office/drawing/2014/main" id="{4B1B4C6F-AB69-4F88-81A4-34EF2D0E5209}"/>
              </a:ext>
            </a:extLst>
          </p:cNvPr>
          <p:cNvSpPr txBox="1"/>
          <p:nvPr/>
        </p:nvSpPr>
        <p:spPr>
          <a:xfrm>
            <a:off x="1935669" y="1982323"/>
            <a:ext cx="7670667" cy="412420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                      </a:t>
            </a:r>
            <a:endParaRPr lang="en-US" sz="2800" b="1" dirty="0">
              <a:latin typeface="Times New Roman" panose="02020603050405020304" pitchFamily="18" charset="0"/>
              <a:cs typeface="Times New Roman" panose="02020603050405020304" pitchFamily="18" charset="0"/>
            </a:endParaRPr>
          </a:p>
          <a:p>
            <a:pPr lvl="1" algn="ctr"/>
            <a:r>
              <a:rPr lang="en-US" sz="3200" b="1" dirty="0"/>
              <a:t>Procurement Services Team</a:t>
            </a:r>
            <a:br>
              <a:rPr lang="en-US" sz="3200" b="1" dirty="0"/>
            </a:br>
            <a:r>
              <a:rPr lang="en-US" sz="3200" b="1" dirty="0"/>
              <a:t>Main Office Phone: 416-5376</a:t>
            </a:r>
          </a:p>
          <a:p>
            <a:pPr lvl="1" algn="ctr"/>
            <a:r>
              <a:rPr lang="en-US" sz="3200" b="1" dirty="0"/>
              <a:t>Email: </a:t>
            </a:r>
            <a:r>
              <a:rPr lang="en-US" sz="3200" b="1" dirty="0">
                <a:hlinkClick r:id="rId3"/>
              </a:rPr>
              <a:t>procurementservices@scsk12.org</a:t>
            </a:r>
            <a:br>
              <a:rPr lang="en-US" sz="3200" b="1" dirty="0"/>
            </a:br>
            <a:endParaRPr lang="en-US" sz="3200" b="1" dirty="0"/>
          </a:p>
          <a:p>
            <a:pPr lvl="1" algn="ctr"/>
            <a:r>
              <a:rPr lang="en-US" sz="3200" b="1" dirty="0"/>
              <a:t>General Counsel Team</a:t>
            </a:r>
            <a:br>
              <a:rPr lang="en-US" sz="3200" b="1" dirty="0"/>
            </a:br>
            <a:r>
              <a:rPr lang="en-US" sz="3200" b="1" dirty="0"/>
              <a:t>Main Office Phone: 416-6370</a:t>
            </a:r>
            <a:br>
              <a:rPr lang="en-US" sz="3200" b="1" dirty="0"/>
            </a:br>
            <a:r>
              <a:rPr lang="en-US" sz="3200" b="1" dirty="0"/>
              <a:t>Email: </a:t>
            </a:r>
            <a:r>
              <a:rPr lang="en-US" sz="3200" b="1" dirty="0">
                <a:hlinkClick r:id="rId4"/>
              </a:rPr>
              <a:t>contractrequest@scsk12.org</a:t>
            </a:r>
            <a:br>
              <a:rPr lang="en-US" b="1" dirty="0"/>
            </a:br>
            <a:endParaRPr lang="en-US" dirty="0"/>
          </a:p>
        </p:txBody>
      </p:sp>
    </p:spTree>
    <p:extLst>
      <p:ext uri="{BB962C8B-B14F-4D97-AF65-F5344CB8AC3E}">
        <p14:creationId xmlns:p14="http://schemas.microsoft.com/office/powerpoint/2010/main" val="3400105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71" name="TextBox 70"/>
          <p:cNvSpPr txBox="1"/>
          <p:nvPr/>
        </p:nvSpPr>
        <p:spPr>
          <a:xfrm>
            <a:off x="2589143" y="55831"/>
            <a:ext cx="9220189" cy="420564"/>
          </a:xfrm>
          <a:prstGeom prst="rect">
            <a:avLst/>
          </a:prstGeom>
          <a:noFill/>
        </p:spPr>
        <p:txBody>
          <a:bodyPr wrap="square" rtlCol="0">
            <a:spAutoFit/>
          </a:bodyPr>
          <a:lstStyle/>
          <a:p>
            <a:pPr algn="r"/>
            <a:r>
              <a:rPr lang="en-US" sz="2133" i="1" dirty="0">
                <a:latin typeface="Times New Roman" panose="02020603050405020304" pitchFamily="18" charset="0"/>
                <a:cs typeface="Times New Roman" panose="02020603050405020304" pitchFamily="18" charset="0"/>
              </a:rPr>
              <a:t>Purchases and Contract Training</a:t>
            </a:r>
            <a:endParaRPr lang="en-US" sz="2133" b="1" dirty="0">
              <a:solidFill>
                <a:srgbClr val="080808"/>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149816" y="263424"/>
            <a:ext cx="9939451" cy="2431435"/>
          </a:xfrm>
          <a:prstGeom prst="rect">
            <a:avLst/>
          </a:prstGeom>
          <a:noFill/>
          <a:ln>
            <a:noFill/>
          </a:ln>
        </p:spPr>
        <p:txBody>
          <a:bodyPr wrap="square" rtlCol="0">
            <a:spAutoFit/>
          </a:bodyPr>
          <a:lstStyle/>
          <a:p>
            <a:endParaRPr lang="en-US" sz="3200" spc="-107" dirty="0">
              <a:latin typeface="Times New Roman" panose="02020603050405020304" pitchFamily="18" charset="0"/>
              <a:cs typeface="Times New Roman" panose="02020603050405020304" pitchFamily="18" charset="0"/>
            </a:endParaRPr>
          </a:p>
          <a:p>
            <a:r>
              <a:rPr lang="en-US" sz="2400" spc="-107" dirty="0">
                <a:latin typeface="Times New Roman" panose="02020603050405020304" pitchFamily="18" charset="0"/>
                <a:cs typeface="Times New Roman" panose="02020603050405020304" pitchFamily="18" charset="0"/>
              </a:rPr>
              <a:t>                                                             </a:t>
            </a:r>
            <a:endParaRPr lang="en-US" sz="2400" b="1" spc="-107" dirty="0">
              <a:solidFill>
                <a:schemeClr val="tx1">
                  <a:lumMod val="60000"/>
                  <a:lumOff val="40000"/>
                </a:schemeClr>
              </a:solidFill>
              <a:latin typeface="Times New Roman" panose="02020603050405020304" pitchFamily="18" charset="0"/>
              <a:cs typeface="Times New Roman" panose="02020603050405020304" pitchFamily="18" charset="0"/>
            </a:endParaRPr>
          </a:p>
          <a:p>
            <a:pPr algn="just"/>
            <a:r>
              <a:rPr lang="en-US" sz="3200" spc="-107" dirty="0">
                <a:latin typeface="Times New Roman" panose="02020603050405020304" pitchFamily="18" charset="0"/>
                <a:cs typeface="Times New Roman" panose="02020603050405020304" pitchFamily="18" charset="0"/>
              </a:rPr>
              <a:t>The purpose of this session is to help office teams put together the pieces that are required to finalize a purchase for goods and/or services.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89143" y="2778380"/>
            <a:ext cx="6708495" cy="3816196"/>
          </a:xfrm>
          <a:prstGeom prst="rect">
            <a:avLst/>
          </a:prstGeom>
        </p:spPr>
      </p:pic>
    </p:spTree>
    <p:extLst>
      <p:ext uri="{BB962C8B-B14F-4D97-AF65-F5344CB8AC3E}">
        <p14:creationId xmlns:p14="http://schemas.microsoft.com/office/powerpoint/2010/main" val="1225006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
        <p:cNvGrpSpPr/>
        <p:nvPr/>
      </p:nvGrpSpPr>
      <p:grpSpPr>
        <a:xfrm>
          <a:off x="0" y="0"/>
          <a:ext cx="0" cy="0"/>
          <a:chOff x="0" y="0"/>
          <a:chExt cx="0" cy="0"/>
        </a:xfrm>
      </p:grpSpPr>
      <p:pic>
        <p:nvPicPr>
          <p:cNvPr id="6" name="Content Placeholder 3">
            <a:extLst>
              <a:ext uri="{FF2B5EF4-FFF2-40B4-BE49-F238E27FC236}">
                <a16:creationId xmlns:a16="http://schemas.microsoft.com/office/drawing/2014/main" id="{E78C1CA1-6D3A-4A16-944F-A317D45933D8}"/>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605931" y="1794933"/>
            <a:ext cx="6563469" cy="4692386"/>
          </a:xfrm>
          <a:prstGeom prst="rect">
            <a:avLst/>
          </a:prstGeom>
        </p:spPr>
      </p:pic>
    </p:spTree>
    <p:extLst>
      <p:ext uri="{BB962C8B-B14F-4D97-AF65-F5344CB8AC3E}">
        <p14:creationId xmlns:p14="http://schemas.microsoft.com/office/powerpoint/2010/main" val="173605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71" name="TextBox 70"/>
          <p:cNvSpPr txBox="1"/>
          <p:nvPr/>
        </p:nvSpPr>
        <p:spPr>
          <a:xfrm>
            <a:off x="2589143" y="55831"/>
            <a:ext cx="9220189" cy="420564"/>
          </a:xfrm>
          <a:prstGeom prst="rect">
            <a:avLst/>
          </a:prstGeom>
          <a:noFill/>
        </p:spPr>
        <p:txBody>
          <a:bodyPr wrap="square" rtlCol="0">
            <a:spAutoFit/>
          </a:bodyPr>
          <a:lstStyle/>
          <a:p>
            <a:pPr algn="r"/>
            <a:r>
              <a:rPr lang="en-US" sz="2133" i="1" dirty="0">
                <a:latin typeface="Times New Roman" panose="02020603050405020304" pitchFamily="18" charset="0"/>
                <a:cs typeface="Times New Roman" panose="02020603050405020304" pitchFamily="18" charset="0"/>
              </a:rPr>
              <a:t>Purchases and Contract Training</a:t>
            </a:r>
            <a:endParaRPr lang="en-US" sz="2133" b="1" dirty="0">
              <a:solidFill>
                <a:srgbClr val="080808"/>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932693" y="1254543"/>
            <a:ext cx="10526751" cy="4524315"/>
          </a:xfrm>
          <a:prstGeom prst="rect">
            <a:avLst/>
          </a:prstGeom>
          <a:noFill/>
        </p:spPr>
        <p:txBody>
          <a:bodyPr wrap="square" rtlCol="0">
            <a:spAutoFit/>
          </a:bodyPr>
          <a:lstStyle/>
          <a:p>
            <a:endParaRPr lang="en-US" sz="3200" spc="-107" dirty="0">
              <a:latin typeface="Times New Roman" panose="02020603050405020304" pitchFamily="18" charset="0"/>
              <a:cs typeface="Times New Roman" panose="02020603050405020304" pitchFamily="18" charset="0"/>
            </a:endParaRPr>
          </a:p>
          <a:p>
            <a:r>
              <a:rPr lang="en-US" sz="3200" spc="-107" dirty="0">
                <a:latin typeface="Times New Roman" panose="02020603050405020304" pitchFamily="18" charset="0"/>
                <a:cs typeface="Times New Roman" panose="02020603050405020304" pitchFamily="18" charset="0"/>
              </a:rPr>
              <a:t>                   </a:t>
            </a:r>
            <a:r>
              <a:rPr lang="en-US" sz="3200" b="1" spc="-107" dirty="0">
                <a:solidFill>
                  <a:srgbClr val="0033CC"/>
                </a:solidFill>
                <a:latin typeface="Times New Roman" panose="02020603050405020304" pitchFamily="18" charset="0"/>
                <a:cs typeface="Times New Roman" panose="02020603050405020304" pitchFamily="18" charset="0"/>
              </a:rPr>
              <a:t>POLICY </a:t>
            </a:r>
            <a:r>
              <a:rPr lang="en-US" sz="3200" b="1" u="sng" spc="-107" dirty="0">
                <a:solidFill>
                  <a:srgbClr val="0033CC"/>
                </a:solidFill>
                <a:latin typeface="Times New Roman" panose="02020603050405020304" pitchFamily="18" charset="0"/>
                <a:cs typeface="Times New Roman" panose="02020603050405020304" pitchFamily="18" charset="0"/>
              </a:rPr>
              <a:t>2006</a:t>
            </a:r>
            <a:r>
              <a:rPr lang="en-US" sz="3200" b="1" spc="-107" dirty="0">
                <a:solidFill>
                  <a:srgbClr val="0033CC"/>
                </a:solidFill>
                <a:latin typeface="Times New Roman" panose="02020603050405020304" pitchFamily="18" charset="0"/>
                <a:cs typeface="Times New Roman" panose="02020603050405020304" pitchFamily="18" charset="0"/>
              </a:rPr>
              <a:t> PURCHASING AUTHORITY</a:t>
            </a:r>
          </a:p>
          <a:p>
            <a:endParaRPr lang="en-US" sz="3200" spc="-107" dirty="0">
              <a:latin typeface="Times New Roman" panose="02020603050405020304" pitchFamily="18" charset="0"/>
              <a:cs typeface="Times New Roman" panose="02020603050405020304" pitchFamily="18" charset="0"/>
            </a:endParaRPr>
          </a:p>
          <a:p>
            <a:pPr algn="just"/>
            <a:r>
              <a:rPr lang="en-US" sz="3200" spc="-107" dirty="0">
                <a:latin typeface="Times New Roman" panose="02020603050405020304" pitchFamily="18" charset="0"/>
                <a:cs typeface="Times New Roman" panose="02020603050405020304" pitchFamily="18" charset="0"/>
              </a:rPr>
              <a:t>Applies to the bid and purchase of goods such as supplies, furniture, fixtures, equipment, and material of any kind (including such purchases made by schools using site-based funding). </a:t>
            </a:r>
            <a:endParaRPr lang="en-US" sz="3200" dirty="0">
              <a:latin typeface="Times New Roman" panose="02020603050405020304" pitchFamily="18" charset="0"/>
              <a:cs typeface="Times New Roman" panose="02020603050405020304" pitchFamily="18" charset="0"/>
            </a:endParaRPr>
          </a:p>
          <a:p>
            <a:pPr algn="just"/>
            <a:endParaRPr lang="en-US" sz="3200" dirty="0">
              <a:latin typeface="Times New Roman" panose="02020603050405020304" pitchFamily="18" charset="0"/>
              <a:cs typeface="Times New Roman" panose="02020603050405020304" pitchFamily="18" charset="0"/>
            </a:endParaRPr>
          </a:p>
          <a:p>
            <a:pPr algn="just"/>
            <a:r>
              <a:rPr lang="en-US" sz="3200" dirty="0">
                <a:latin typeface="Times New Roman" panose="02020603050405020304" pitchFamily="18" charset="0"/>
                <a:cs typeface="Times New Roman" panose="02020603050405020304" pitchFamily="18" charset="0"/>
              </a:rPr>
              <a:t>It also applies to the purchase of services and the lease/rental of equipment and facilities.</a:t>
            </a:r>
          </a:p>
        </p:txBody>
      </p:sp>
    </p:spTree>
    <p:extLst>
      <p:ext uri="{BB962C8B-B14F-4D97-AF65-F5344CB8AC3E}">
        <p14:creationId xmlns:p14="http://schemas.microsoft.com/office/powerpoint/2010/main" val="2872865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71" name="TextBox 70"/>
          <p:cNvSpPr txBox="1"/>
          <p:nvPr/>
        </p:nvSpPr>
        <p:spPr>
          <a:xfrm>
            <a:off x="2589143" y="55831"/>
            <a:ext cx="9220189" cy="420564"/>
          </a:xfrm>
          <a:prstGeom prst="rect">
            <a:avLst/>
          </a:prstGeom>
          <a:noFill/>
        </p:spPr>
        <p:txBody>
          <a:bodyPr wrap="square" rtlCol="0">
            <a:spAutoFit/>
          </a:bodyPr>
          <a:lstStyle/>
          <a:p>
            <a:pPr algn="r"/>
            <a:r>
              <a:rPr lang="en-US" sz="2133" i="1" dirty="0">
                <a:latin typeface="Times New Roman" panose="02020603050405020304" pitchFamily="18" charset="0"/>
                <a:cs typeface="Times New Roman" panose="02020603050405020304" pitchFamily="18" charset="0"/>
              </a:rPr>
              <a:t>Purchases and Contract Training</a:t>
            </a:r>
            <a:endParaRPr lang="en-US" sz="2133" b="1" dirty="0">
              <a:solidFill>
                <a:srgbClr val="080808"/>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95610" y="495748"/>
            <a:ext cx="11210692" cy="5181355"/>
          </a:xfrm>
          <a:prstGeom prst="rect">
            <a:avLst/>
          </a:prstGeom>
          <a:noFill/>
        </p:spPr>
        <p:txBody>
          <a:bodyPr wrap="square" rtlCol="0">
            <a:spAutoFit/>
          </a:bodyPr>
          <a:lstStyle/>
          <a:p>
            <a:endParaRPr lang="en-US" sz="3200" spc="-107" dirty="0">
              <a:latin typeface="Times New Roman" panose="02020603050405020304" pitchFamily="18" charset="0"/>
              <a:cs typeface="Times New Roman" panose="02020603050405020304" pitchFamily="18" charset="0"/>
            </a:endParaRPr>
          </a:p>
          <a:p>
            <a:r>
              <a:rPr lang="en-US" sz="2400" spc="-107" dirty="0">
                <a:latin typeface="Times New Roman" panose="02020603050405020304" pitchFamily="18" charset="0"/>
                <a:cs typeface="Times New Roman" panose="02020603050405020304" pitchFamily="18" charset="0"/>
              </a:rPr>
              <a:t>                                                                  </a:t>
            </a:r>
            <a:r>
              <a:rPr lang="en-US" sz="3200" b="1" spc="-107" dirty="0">
                <a:solidFill>
                  <a:srgbClr val="0033CC"/>
                </a:solidFill>
                <a:latin typeface="Times New Roman" panose="02020603050405020304" pitchFamily="18" charset="0"/>
                <a:cs typeface="Times New Roman" panose="02020603050405020304" pitchFamily="18" charset="0"/>
              </a:rPr>
              <a:t>POLICY </a:t>
            </a:r>
            <a:r>
              <a:rPr lang="en-US" sz="3200" b="1" u="sng" spc="-107" dirty="0">
                <a:solidFill>
                  <a:srgbClr val="0033CC"/>
                </a:solidFill>
                <a:latin typeface="Times New Roman" panose="02020603050405020304" pitchFamily="18" charset="0"/>
                <a:cs typeface="Times New Roman" panose="02020603050405020304" pitchFamily="18" charset="0"/>
              </a:rPr>
              <a:t>2012</a:t>
            </a:r>
            <a:r>
              <a:rPr lang="en-US" sz="3200" b="1" spc="-107" dirty="0">
                <a:solidFill>
                  <a:srgbClr val="0033CC"/>
                </a:solidFill>
                <a:latin typeface="Times New Roman" panose="02020603050405020304" pitchFamily="18" charset="0"/>
                <a:cs typeface="Times New Roman" panose="02020603050405020304" pitchFamily="18" charset="0"/>
              </a:rPr>
              <a:t> </a:t>
            </a:r>
          </a:p>
          <a:p>
            <a:endParaRPr lang="en-US" sz="2400" b="1" spc="-107" dirty="0">
              <a:solidFill>
                <a:schemeClr val="tx1">
                  <a:lumMod val="60000"/>
                  <a:lumOff val="40000"/>
                </a:schemeClr>
              </a:solidFill>
              <a:latin typeface="Times New Roman" panose="02020603050405020304" pitchFamily="18" charset="0"/>
              <a:cs typeface="Times New Roman" panose="02020603050405020304" pitchFamily="18" charset="0"/>
            </a:endParaRPr>
          </a:p>
          <a:p>
            <a:r>
              <a:rPr lang="en-US" sz="2400" b="1" spc="-107" dirty="0">
                <a:solidFill>
                  <a:schemeClr val="tx1">
                    <a:lumMod val="60000"/>
                    <a:lumOff val="40000"/>
                  </a:schemeClr>
                </a:solidFill>
                <a:latin typeface="Times New Roman" panose="02020603050405020304" pitchFamily="18" charset="0"/>
                <a:cs typeface="Times New Roman" panose="02020603050405020304" pitchFamily="18" charset="0"/>
              </a:rPr>
              <a:t>     </a:t>
            </a:r>
            <a:r>
              <a:rPr lang="en-US" sz="2400" b="1" spc="-107" dirty="0">
                <a:solidFill>
                  <a:srgbClr val="0033CC"/>
                </a:solidFill>
                <a:latin typeface="Times New Roman" panose="02020603050405020304" pitchFamily="18" charset="0"/>
                <a:cs typeface="Times New Roman" panose="02020603050405020304" pitchFamily="18" charset="0"/>
              </a:rPr>
              <a:t>CONTRACT REQUIREMENTS, APPROVAL, AND SIGNATORY AUTHORITY</a:t>
            </a:r>
          </a:p>
          <a:p>
            <a:endParaRPr lang="en-US" sz="3200" spc="-107" dirty="0">
              <a:latin typeface="Times New Roman" panose="02020603050405020304" pitchFamily="18" charset="0"/>
              <a:cs typeface="Times New Roman" panose="02020603050405020304" pitchFamily="18" charset="0"/>
            </a:endParaRPr>
          </a:p>
          <a:p>
            <a:pPr algn="just"/>
            <a:r>
              <a:rPr lang="en-US" sz="2667" spc="-107" dirty="0">
                <a:latin typeface="Times New Roman" panose="02020603050405020304" pitchFamily="18" charset="0"/>
                <a:cs typeface="Times New Roman" panose="02020603050405020304" pitchFamily="18" charset="0"/>
              </a:rPr>
              <a:t>This policy refers to all written contracts or any other written documents, excluding purchase orders, which legally obligate the SCBE, including its schools or employees, acting on behalf of the District, to perform any service, pay any monies or participate in any venture or endeavor.</a:t>
            </a:r>
          </a:p>
          <a:p>
            <a:pPr algn="just"/>
            <a:endParaRPr lang="en-US" sz="2667" spc="-107" dirty="0">
              <a:latin typeface="Times New Roman" panose="02020603050405020304" pitchFamily="18" charset="0"/>
              <a:cs typeface="Times New Roman" panose="02020603050405020304" pitchFamily="18" charset="0"/>
            </a:endParaRPr>
          </a:p>
          <a:p>
            <a:pPr algn="just"/>
            <a:r>
              <a:rPr lang="en-US" sz="2667" spc="-107" dirty="0">
                <a:latin typeface="Times New Roman" panose="02020603050405020304" pitchFamily="18" charset="0"/>
                <a:cs typeface="Times New Roman" panose="02020603050405020304" pitchFamily="18" charset="0"/>
              </a:rPr>
              <a:t>The purchase of goods and services by contract is also subject to the policy on bids and purchases (see Policy 2006 Purchasing Authority).   </a:t>
            </a:r>
          </a:p>
        </p:txBody>
      </p:sp>
    </p:spTree>
    <p:extLst>
      <p:ext uri="{BB962C8B-B14F-4D97-AF65-F5344CB8AC3E}">
        <p14:creationId xmlns:p14="http://schemas.microsoft.com/office/powerpoint/2010/main" val="426029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71" name="TextBox 70"/>
          <p:cNvSpPr txBox="1"/>
          <p:nvPr/>
        </p:nvSpPr>
        <p:spPr>
          <a:xfrm>
            <a:off x="2589143" y="55831"/>
            <a:ext cx="9220189" cy="420564"/>
          </a:xfrm>
          <a:prstGeom prst="rect">
            <a:avLst/>
          </a:prstGeom>
          <a:noFill/>
        </p:spPr>
        <p:txBody>
          <a:bodyPr wrap="square" rtlCol="0">
            <a:spAutoFit/>
          </a:bodyPr>
          <a:lstStyle/>
          <a:p>
            <a:pPr algn="r"/>
            <a:r>
              <a:rPr lang="en-US" sz="2133" i="1" dirty="0">
                <a:latin typeface="Times New Roman" panose="02020603050405020304" pitchFamily="18" charset="0"/>
                <a:cs typeface="Times New Roman" panose="02020603050405020304" pitchFamily="18" charset="0"/>
              </a:rPr>
              <a:t>Purchases and Contract Training</a:t>
            </a:r>
            <a:endParaRPr lang="en-US" sz="2133" b="1" dirty="0">
              <a:solidFill>
                <a:srgbClr val="080808"/>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282804" y="207390"/>
            <a:ext cx="11215343" cy="6463116"/>
          </a:xfrm>
          <a:prstGeom prst="rect">
            <a:avLst/>
          </a:prstGeom>
          <a:noFill/>
        </p:spPr>
        <p:txBody>
          <a:bodyPr wrap="square" rtlCol="0">
            <a:spAutoFit/>
          </a:bodyPr>
          <a:lstStyle/>
          <a:p>
            <a:endParaRPr lang="en-US" sz="3200" spc="-107" dirty="0">
              <a:latin typeface="Times New Roman" panose="02020603050405020304" pitchFamily="18" charset="0"/>
              <a:cs typeface="Times New Roman" panose="02020603050405020304" pitchFamily="18" charset="0"/>
            </a:endParaRPr>
          </a:p>
          <a:p>
            <a:r>
              <a:rPr lang="en-US" sz="2400" spc="-107" dirty="0">
                <a:latin typeface="Times New Roman" panose="02020603050405020304" pitchFamily="18" charset="0"/>
                <a:cs typeface="Times New Roman" panose="02020603050405020304" pitchFamily="18" charset="0"/>
              </a:rPr>
              <a:t>                                                           </a:t>
            </a:r>
            <a:endParaRPr lang="en-US" sz="2400" b="1" spc="-107" dirty="0">
              <a:solidFill>
                <a:schemeClr val="tx1">
                  <a:lumMod val="60000"/>
                  <a:lumOff val="40000"/>
                </a:schemeClr>
              </a:solidFill>
              <a:latin typeface="Times New Roman" panose="02020603050405020304" pitchFamily="18" charset="0"/>
              <a:cs typeface="Times New Roman" panose="02020603050405020304" pitchFamily="18" charset="0"/>
            </a:endParaRPr>
          </a:p>
          <a:p>
            <a:r>
              <a:rPr lang="en-US" sz="2667" b="1" dirty="0"/>
              <a:t>                                                       TYPE OF PURCHASE</a:t>
            </a:r>
          </a:p>
          <a:p>
            <a:pPr eaLnBrk="0" hangingPunct="0"/>
            <a:endParaRPr lang="en-US" sz="2400" dirty="0"/>
          </a:p>
          <a:p>
            <a:pPr algn="just" eaLnBrk="0" hangingPunct="0"/>
            <a:endParaRPr lang="en-US" sz="2400" dirty="0"/>
          </a:p>
          <a:p>
            <a:pPr algn="just" eaLnBrk="0" hangingPunct="0"/>
            <a:r>
              <a:rPr lang="en-US" sz="2133" dirty="0"/>
              <a:t>Determining the type of purchase begins by identifying the major objective or purpose of the entire purchase. All approved purchases will have the same final result, which is the goods and/or services can be received. Per the District, there is just a defined short or longer process (steps) to get the final result. </a:t>
            </a:r>
          </a:p>
          <a:p>
            <a:pPr algn="just" eaLnBrk="0" hangingPunct="0"/>
            <a:endParaRPr lang="en-US" sz="2200" dirty="0"/>
          </a:p>
          <a:p>
            <a:pPr algn="just" eaLnBrk="0" hangingPunct="0"/>
            <a:r>
              <a:rPr lang="en-US" sz="2200" dirty="0"/>
              <a:t>In determining the correct process, ask the following questions:</a:t>
            </a:r>
          </a:p>
          <a:p>
            <a:pPr eaLnBrk="0" hangingPunct="0"/>
            <a:r>
              <a:rPr lang="en-US" sz="2200" dirty="0"/>
              <a:t> </a:t>
            </a:r>
          </a:p>
          <a:p>
            <a:pPr marL="1271411" lvl="1" indent="-609585" eaLnBrk="0" hangingPunct="0">
              <a:buFont typeface="Wingdings" panose="05000000000000000000" pitchFamily="2" charset="2"/>
              <a:buChar char="Ø"/>
            </a:pPr>
            <a:r>
              <a:rPr lang="en-US" sz="2200" dirty="0"/>
              <a:t>What is the sole or main purpose of the purchase?</a:t>
            </a:r>
          </a:p>
          <a:p>
            <a:pPr marL="1271411" lvl="1" indent="-609585" eaLnBrk="0" hangingPunct="0">
              <a:buFont typeface="Wingdings" panose="05000000000000000000" pitchFamily="2" charset="2"/>
              <a:buChar char="Ø"/>
            </a:pPr>
            <a:endParaRPr lang="en-US" sz="2200" dirty="0"/>
          </a:p>
          <a:p>
            <a:pPr marL="1271411" lvl="1" indent="-609585" eaLnBrk="0" hangingPunct="0">
              <a:buFont typeface="Wingdings" panose="05000000000000000000" pitchFamily="2" charset="2"/>
              <a:buChar char="Ø"/>
            </a:pPr>
            <a:r>
              <a:rPr lang="en-US" sz="2200" dirty="0"/>
              <a:t>Is it for supplies, equipment, general or professional services?</a:t>
            </a:r>
          </a:p>
          <a:p>
            <a:pPr eaLnBrk="0" hangingPunct="0"/>
            <a:endParaRPr lang="en-US" sz="2200" dirty="0"/>
          </a:p>
          <a:p>
            <a:pPr marL="1271411" lvl="1" indent="-609585" eaLnBrk="0" hangingPunct="0">
              <a:buFont typeface="Wingdings" panose="05000000000000000000" pitchFamily="2" charset="2"/>
              <a:buChar char="Ø"/>
            </a:pPr>
            <a:r>
              <a:rPr lang="en-US" sz="2200" dirty="0"/>
              <a:t>Is a Master Contract/Agreement available?</a:t>
            </a:r>
          </a:p>
          <a:p>
            <a:pPr eaLnBrk="0" hangingPunct="0"/>
            <a:r>
              <a:rPr lang="en-US" sz="2200" dirty="0"/>
              <a:t>	 (Strategic Sourcing Suppliers/Contractors/Piggyback)</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7221" y="4900529"/>
            <a:ext cx="3254779" cy="190164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0475" y="863661"/>
            <a:ext cx="1724724" cy="1293543"/>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54379" y="863661"/>
            <a:ext cx="1724724" cy="1293543"/>
          </a:xfrm>
          <a:prstGeom prst="rect">
            <a:avLst/>
          </a:prstGeom>
        </p:spPr>
      </p:pic>
    </p:spTree>
    <p:extLst>
      <p:ext uri="{BB962C8B-B14F-4D97-AF65-F5344CB8AC3E}">
        <p14:creationId xmlns:p14="http://schemas.microsoft.com/office/powerpoint/2010/main" val="3719404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303944" y="0"/>
            <a:ext cx="7977027" cy="1325563"/>
          </a:xfrm>
        </p:spPr>
        <p:txBody>
          <a:bodyPr/>
          <a:lstStyle/>
          <a:p>
            <a:r>
              <a:rPr lang="en-US" sz="3200" b="1" dirty="0">
                <a:solidFill>
                  <a:srgbClr val="FF0000"/>
                </a:solidFill>
                <a:latin typeface="Times New Roman" panose="02020603050405020304" pitchFamily="18" charset="0"/>
                <a:cs typeface="Times New Roman" panose="02020603050405020304" pitchFamily="18" charset="0"/>
              </a:rPr>
              <a:t>         DOLLAR THRESHOLD</a:t>
            </a:r>
            <a:br>
              <a:rPr lang="en-US" sz="3200" b="1" dirty="0">
                <a:solidFill>
                  <a:srgbClr val="FF0000"/>
                </a:solidFill>
                <a:latin typeface="Times New Roman" panose="02020603050405020304" pitchFamily="18" charset="0"/>
                <a:cs typeface="Times New Roman" panose="02020603050405020304" pitchFamily="18" charset="0"/>
              </a:rPr>
            </a:br>
            <a:r>
              <a:rPr lang="en-US" sz="3200" b="1" dirty="0">
                <a:solidFill>
                  <a:schemeClr val="bg1"/>
                </a:solidFill>
                <a:latin typeface="Times New Roman" panose="02020603050405020304" pitchFamily="18" charset="0"/>
                <a:cs typeface="Times New Roman" panose="02020603050405020304" pitchFamily="18" charset="0"/>
              </a:rPr>
              <a:t>(Purchasing Authority Policy #2006)</a:t>
            </a:r>
            <a:endParaRPr lang="en-US" sz="3200" b="1" dirty="0">
              <a:solidFill>
                <a:schemeClr val="bg1"/>
              </a:solidFill>
              <a:latin typeface="Calibri"/>
              <a:cs typeface="Calibri Light"/>
            </a:endParaRPr>
          </a:p>
        </p:txBody>
      </p:sp>
      <p:sp>
        <p:nvSpPr>
          <p:cNvPr id="4" name="Content Placeholder 2">
            <a:extLst>
              <a:ext uri="{FF2B5EF4-FFF2-40B4-BE49-F238E27FC236}">
                <a16:creationId xmlns:a16="http://schemas.microsoft.com/office/drawing/2014/main" id="{99DB100D-5817-443D-AC79-4C1AD089B842}"/>
              </a:ext>
            </a:extLst>
          </p:cNvPr>
          <p:cNvSpPr>
            <a:spLocks noGrp="1"/>
          </p:cNvSpPr>
          <p:nvPr>
            <p:ph idx="1"/>
          </p:nvPr>
        </p:nvSpPr>
        <p:spPr>
          <a:xfrm>
            <a:off x="1212351" y="1962362"/>
            <a:ext cx="10377754" cy="4813443"/>
          </a:xfrm>
        </p:spPr>
        <p:txBody>
          <a:bodyPr>
            <a:noAutofit/>
          </a:bodyPr>
          <a:lstStyle/>
          <a:p>
            <a:r>
              <a:rPr lang="en-US" sz="1800" dirty="0">
                <a:latin typeface="Times New Roman" panose="02020603050405020304" pitchFamily="18" charset="0"/>
                <a:cs typeface="Times New Roman" panose="02020603050405020304" pitchFamily="18" charset="0"/>
              </a:rPr>
              <a:t>All purchases over $500 must be made by a valid SCS purchase order.</a:t>
            </a:r>
          </a:p>
          <a:p>
            <a:pPr marL="0" indent="0">
              <a:buNone/>
            </a:pP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Purchases under $25,000 may be made in the open market, but shall, whenever possible, be based upon at least three (3) competitive quotes.</a:t>
            </a:r>
          </a:p>
          <a:p>
            <a:pPr marL="0" indent="0">
              <a:buNone/>
            </a:pP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A purchase exceeding $25,000 or more must be competitively bid, with the exception of an approved purchase such as an emergency, sole/single source, and professional services (Policy #2013). </a:t>
            </a:r>
          </a:p>
          <a:p>
            <a:pPr marL="0" indent="0">
              <a:buNone/>
            </a:pP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A purchases of goods and/or services totaling $100,000 or more must be presented for approval to the SCBE. All contracts presented to the SCBE for approval </a:t>
            </a:r>
            <a:r>
              <a:rPr lang="en-US" sz="1800" b="1" u="sng" dirty="0">
                <a:latin typeface="Times New Roman" panose="02020603050405020304" pitchFamily="18" charset="0"/>
                <a:cs typeface="Times New Roman" panose="02020603050405020304" pitchFamily="18" charset="0"/>
              </a:rPr>
              <a:t>must</a:t>
            </a:r>
            <a:r>
              <a:rPr lang="en-US" sz="1800" dirty="0">
                <a:latin typeface="Times New Roman" panose="02020603050405020304" pitchFamily="18" charset="0"/>
                <a:cs typeface="Times New Roman" panose="02020603050405020304" pitchFamily="18" charset="0"/>
              </a:rPr>
              <a:t> be presented 90 days before the projected effective date of the services.</a:t>
            </a:r>
          </a:p>
          <a:p>
            <a:pPr marL="0" indent="0">
              <a:buNone/>
            </a:pP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Per General Counsel, a purchase over $500 for services and the rental/lease of equipment and facilities requires an executed written agreement/contract. Please reference Contract Requirements, Approval and Signatory Authority </a:t>
            </a:r>
            <a:r>
              <a:rPr lang="en-US" sz="1800" dirty="0">
                <a:solidFill>
                  <a:srgbClr val="002060"/>
                </a:solidFill>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Policy #2012).</a:t>
            </a:r>
            <a:endParaRPr lang="en-US" sz="1800" dirty="0">
              <a:latin typeface="Century Gothic" panose="020B0502020202020204" pitchFamily="34" charset="0"/>
            </a:endParaRPr>
          </a:p>
        </p:txBody>
      </p:sp>
    </p:spTree>
    <p:extLst>
      <p:ext uri="{BB962C8B-B14F-4D97-AF65-F5344CB8AC3E}">
        <p14:creationId xmlns:p14="http://schemas.microsoft.com/office/powerpoint/2010/main" val="2354143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622443" y="108271"/>
            <a:ext cx="10515600" cy="1325563"/>
          </a:xfrm>
        </p:spPr>
        <p:txBody>
          <a:bodyPr/>
          <a:lstStyle/>
          <a:p>
            <a:r>
              <a:rPr lang="en-US" b="1" dirty="0">
                <a:solidFill>
                  <a:schemeClr val="bg1"/>
                </a:solidFill>
                <a:latin typeface="Calibri"/>
                <a:cs typeface="Calibri Light"/>
              </a:rPr>
              <a:t>Procurement Overview</a:t>
            </a:r>
          </a:p>
        </p:txBody>
      </p:sp>
      <p:sp>
        <p:nvSpPr>
          <p:cNvPr id="3" name="Content Placeholder 2">
            <a:extLst>
              <a:ext uri="{FF2B5EF4-FFF2-40B4-BE49-F238E27FC236}">
                <a16:creationId xmlns:a16="http://schemas.microsoft.com/office/drawing/2014/main" id="{FF4F85B2-0049-43F6-B4B3-EFE49838D383}"/>
              </a:ext>
            </a:extLst>
          </p:cNvPr>
          <p:cNvSpPr>
            <a:spLocks noGrp="1"/>
          </p:cNvSpPr>
          <p:nvPr>
            <p:ph idx="1"/>
          </p:nvPr>
        </p:nvSpPr>
        <p:spPr>
          <a:xfrm>
            <a:off x="838200" y="2141537"/>
            <a:ext cx="10515600" cy="4351338"/>
          </a:xfrm>
        </p:spPr>
        <p:txBody>
          <a:bodyPr>
            <a:normAutofit fontScale="92500" lnSpcReduction="10000"/>
          </a:bodyPr>
          <a:lstStyle/>
          <a:p>
            <a:r>
              <a:rPr lang="en-US" dirty="0"/>
              <a:t>Procurement is responsible for supporting and collaborating with stakeholders which are the subject matter experts. This ensures that all local, state, and federal guidelines are followed (such as Tennessee Code Annotated, purchasing policies, and MSCS local preference and M/WBE programs). The Procurement team manages and facilitates the process for the District.</a:t>
            </a:r>
          </a:p>
          <a:p>
            <a:r>
              <a:rPr lang="en-US" dirty="0"/>
              <a:t>Best practice for the buyer is to connect with and engage the stakeholder in the process due to their knowledge and expertise around the requested goods or services. Stakeholders should research the market/industry to identify efficiencies in order to meet the department’s needs in a timely manner. Procurement role is to support stakeholders as they are the subject matter experts to provide responses. This collaboration allows Procurement to properly manage and facilitate the process effectively.</a:t>
            </a:r>
          </a:p>
          <a:p>
            <a:endParaRPr lang="en-US" dirty="0"/>
          </a:p>
        </p:txBody>
      </p:sp>
    </p:spTree>
    <p:extLst>
      <p:ext uri="{BB962C8B-B14F-4D97-AF65-F5344CB8AC3E}">
        <p14:creationId xmlns:p14="http://schemas.microsoft.com/office/powerpoint/2010/main" val="3484503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6A6FE-99AA-181A-14FC-A6B1E5C60465}"/>
              </a:ext>
            </a:extLst>
          </p:cNvPr>
          <p:cNvSpPr>
            <a:spLocks noGrp="1"/>
          </p:cNvSpPr>
          <p:nvPr>
            <p:ph type="title"/>
          </p:nvPr>
        </p:nvSpPr>
        <p:spPr>
          <a:xfrm>
            <a:off x="215756" y="0"/>
            <a:ext cx="6226141" cy="1315093"/>
          </a:xfrm>
        </p:spPr>
        <p:txBody>
          <a:bodyPr>
            <a:normAutofit fontScale="90000"/>
          </a:bodyPr>
          <a:lstStyle/>
          <a:p>
            <a:pPr algn="ctr"/>
            <a:br>
              <a:rPr lang="en-US" sz="2200" b="1" dirty="0">
                <a:solidFill>
                  <a:schemeClr val="bg1"/>
                </a:solidFill>
              </a:rPr>
            </a:br>
            <a:r>
              <a:rPr lang="en-US" sz="2200" b="1" dirty="0">
                <a:solidFill>
                  <a:schemeClr val="bg1"/>
                </a:solidFill>
              </a:rPr>
              <a:t>SCS Local Preference Purchasing (Policy #2011)</a:t>
            </a:r>
            <a:br>
              <a:rPr lang="en-US" sz="2200" b="1" dirty="0">
                <a:solidFill>
                  <a:schemeClr val="bg1"/>
                </a:solidFill>
              </a:rPr>
            </a:br>
            <a:r>
              <a:rPr lang="en-US" sz="2200" b="1" dirty="0">
                <a:solidFill>
                  <a:schemeClr val="bg1"/>
                </a:solidFill>
              </a:rPr>
              <a:t> </a:t>
            </a:r>
            <a:br>
              <a:rPr lang="en-US" sz="2200" b="1" dirty="0">
                <a:solidFill>
                  <a:schemeClr val="bg1"/>
                </a:solidFill>
              </a:rPr>
            </a:br>
            <a:r>
              <a:rPr lang="en-US" sz="2200" b="1" dirty="0">
                <a:solidFill>
                  <a:schemeClr val="bg1"/>
                </a:solidFill>
              </a:rPr>
              <a:t>Minority and Women-owned Business Enterprises (MWBE)</a:t>
            </a:r>
            <a:br>
              <a:rPr lang="en-US" sz="2200" b="1" dirty="0">
                <a:solidFill>
                  <a:schemeClr val="bg1"/>
                </a:solidFill>
              </a:rPr>
            </a:br>
            <a:r>
              <a:rPr lang="en-US" sz="2200" b="1" dirty="0">
                <a:solidFill>
                  <a:schemeClr val="bg1"/>
                </a:solidFill>
              </a:rPr>
              <a:t> Participation in Project Goal Setting</a:t>
            </a:r>
            <a:br>
              <a:rPr lang="en-US" sz="2800" b="1" dirty="0">
                <a:solidFill>
                  <a:schemeClr val="bg1"/>
                </a:solidFill>
              </a:rPr>
            </a:br>
            <a:endParaRPr lang="en-US" sz="2800" b="1" dirty="0">
              <a:solidFill>
                <a:schemeClr val="bg1"/>
              </a:solidFill>
              <a:ea typeface="Calibri Light"/>
              <a:cs typeface="Calibri Light"/>
            </a:endParaRPr>
          </a:p>
        </p:txBody>
      </p:sp>
      <p:sp>
        <p:nvSpPr>
          <p:cNvPr id="7" name="TextBox 6">
            <a:extLst>
              <a:ext uri="{FF2B5EF4-FFF2-40B4-BE49-F238E27FC236}">
                <a16:creationId xmlns:a16="http://schemas.microsoft.com/office/drawing/2014/main" id="{A47D63A6-5053-0DE4-42A2-4AB6F93C49D1}"/>
              </a:ext>
            </a:extLst>
          </p:cNvPr>
          <p:cNvSpPr txBox="1"/>
          <p:nvPr/>
        </p:nvSpPr>
        <p:spPr>
          <a:xfrm>
            <a:off x="7572829" y="356325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p>
        </p:txBody>
      </p:sp>
      <p:sp>
        <p:nvSpPr>
          <p:cNvPr id="8" name="Content Placeholder 2">
            <a:extLst>
              <a:ext uri="{FF2B5EF4-FFF2-40B4-BE49-F238E27FC236}">
                <a16:creationId xmlns:a16="http://schemas.microsoft.com/office/drawing/2014/main" id="{A6EB8FA4-DE81-4629-84CD-6ACCDB64DF32}"/>
              </a:ext>
            </a:extLst>
          </p:cNvPr>
          <p:cNvSpPr>
            <a:spLocks noGrp="1"/>
          </p:cNvSpPr>
          <p:nvPr>
            <p:ph idx="1"/>
          </p:nvPr>
        </p:nvSpPr>
        <p:spPr>
          <a:xfrm>
            <a:off x="1007533" y="2095157"/>
            <a:ext cx="10515600" cy="4322576"/>
          </a:xfrm>
        </p:spPr>
        <p:txBody>
          <a:bodyPr>
            <a:noAutofit/>
          </a:bodyPr>
          <a:lstStyle/>
          <a:p>
            <a:pPr marL="285750" indent="-285750" algn="just">
              <a:buFont typeface="Wingdings" panose="05000000000000000000" pitchFamily="2" charset="2"/>
              <a:buChar char="q"/>
            </a:pPr>
            <a:r>
              <a:rPr lang="en-US" sz="2000" dirty="0"/>
              <a:t>Local Preference Purchasing definition is giving preference to businesses located within Shelby County who hold a valid license to do business in Shelby County based on certain criteria. </a:t>
            </a:r>
          </a:p>
          <a:p>
            <a:pPr marL="0" indent="0" algn="just">
              <a:buNone/>
            </a:pPr>
            <a:endParaRPr lang="en-US" sz="2000" dirty="0"/>
          </a:p>
          <a:p>
            <a:pPr marL="285750" lvl="0" indent="-285750" algn="just">
              <a:buFont typeface="Wingdings" panose="05000000000000000000" pitchFamily="2" charset="2"/>
              <a:buChar char="q"/>
            </a:pPr>
            <a:r>
              <a:rPr lang="en-US" sz="2000" dirty="0"/>
              <a:t>For a solicitation [Information for Bid(IFB)/Request for Proposal(RFP)/Request for Qualification(RFQ)] that is estimated to be a cost of $100,000 or more, MSCS MWSBE Office must access the project to set a goal for local Minority and Women-owned Business Enterprises (MWBE) participation. Solicitations using General Funds with an estimated cost of $25,000 and under $100,000 must be reviewed by the MWBSE Office for Small Business Enterprise (SBE) participation.</a:t>
            </a:r>
          </a:p>
          <a:p>
            <a:pPr marL="0" lvl="0" indent="0" algn="just">
              <a:buNone/>
            </a:pPr>
            <a:endParaRPr lang="en-US" sz="2000" dirty="0"/>
          </a:p>
          <a:p>
            <a:pPr marL="285750" lvl="0" indent="-285750" algn="just">
              <a:buFont typeface="Wingdings" panose="05000000000000000000" pitchFamily="2" charset="2"/>
              <a:buChar char="q"/>
            </a:pPr>
            <a:r>
              <a:rPr lang="en-US" sz="2000" dirty="0"/>
              <a:t>The stakeholder </a:t>
            </a:r>
            <a:r>
              <a:rPr lang="en-US" sz="2000" b="1" u="sng" dirty="0"/>
              <a:t>must</a:t>
            </a:r>
            <a:r>
              <a:rPr lang="en-US" sz="2000" dirty="0"/>
              <a:t> contact the </a:t>
            </a:r>
            <a:r>
              <a:rPr lang="en-US" sz="2000" b="1" dirty="0"/>
              <a:t>MWSBE Office at 416-4737</a:t>
            </a:r>
            <a:r>
              <a:rPr lang="en-US" sz="2000" dirty="0"/>
              <a:t> to complete the required form(s) for MWBE participation and submit to their office for project goal setting for the next upcoming weekly meeting</a:t>
            </a:r>
            <a:r>
              <a:rPr lang="en-US" sz="2400" dirty="0"/>
              <a:t>. </a:t>
            </a:r>
          </a:p>
        </p:txBody>
      </p:sp>
    </p:spTree>
    <p:extLst>
      <p:ext uri="{BB962C8B-B14F-4D97-AF65-F5344CB8AC3E}">
        <p14:creationId xmlns:p14="http://schemas.microsoft.com/office/powerpoint/2010/main" val="1976882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1B135B-EBF9-4D41-AED0-B9DF22AD0B1E}"/>
              </a:ext>
            </a:extLst>
          </p:cNvPr>
          <p:cNvSpPr>
            <a:spLocks noGrp="1"/>
          </p:cNvSpPr>
          <p:nvPr>
            <p:ph idx="1"/>
          </p:nvPr>
        </p:nvSpPr>
        <p:spPr>
          <a:xfrm>
            <a:off x="838200" y="2267414"/>
            <a:ext cx="10515600" cy="4351338"/>
          </a:xfrm>
        </p:spPr>
        <p:txBody>
          <a:bodyPr>
            <a:normAutofit fontScale="62500" lnSpcReduction="20000"/>
          </a:bodyPr>
          <a:lstStyle/>
          <a:p>
            <a:pPr algn="just" defTabSz="457200">
              <a:buClr>
                <a:srgbClr val="1E5155">
                  <a:lumMod val="40000"/>
                  <a:lumOff val="60000"/>
                </a:srgbClr>
              </a:buClr>
              <a:buSzPct val="80000"/>
              <a:buFont typeface="Calibri" panose="020F0502020204030204" pitchFamily="34" charset="0"/>
              <a:buChar char="•"/>
              <a:defRPr/>
            </a:pPr>
            <a:r>
              <a:rPr lang="en-US" sz="3400" dirty="0"/>
              <a:t>A New Purchase ($100,000 or more) for goods and/or services requires Board approval.</a:t>
            </a:r>
          </a:p>
          <a:p>
            <a:pPr marL="0" indent="0" algn="just" defTabSz="457200">
              <a:buClr>
                <a:srgbClr val="1E5155">
                  <a:lumMod val="40000"/>
                  <a:lumOff val="60000"/>
                </a:srgbClr>
              </a:buClr>
              <a:buSzPct val="80000"/>
              <a:buNone/>
              <a:defRPr/>
            </a:pPr>
            <a:r>
              <a:rPr lang="en-US" sz="3400" dirty="0"/>
              <a:t> </a:t>
            </a:r>
          </a:p>
          <a:p>
            <a:pPr algn="just" defTabSz="457200">
              <a:lnSpc>
                <a:spcPct val="100000"/>
              </a:lnSpc>
              <a:spcBef>
                <a:spcPts val="0"/>
              </a:spcBef>
              <a:buClr>
                <a:srgbClr val="1E5155">
                  <a:lumMod val="40000"/>
                  <a:lumOff val="60000"/>
                </a:srgbClr>
              </a:buClr>
              <a:buSzPct val="80000"/>
              <a:buFont typeface="Calibri" panose="020F0502020204030204" pitchFamily="34" charset="0"/>
              <a:buChar char="•"/>
              <a:defRPr/>
            </a:pPr>
            <a:r>
              <a:rPr lang="en-US" sz="3400" dirty="0"/>
              <a:t>All services over $500 require an executed written agreement – A contract request must</a:t>
            </a:r>
          </a:p>
          <a:p>
            <a:pPr marL="0" indent="0" algn="just" defTabSz="457200">
              <a:lnSpc>
                <a:spcPct val="100000"/>
              </a:lnSpc>
              <a:spcBef>
                <a:spcPts val="0"/>
              </a:spcBef>
              <a:buClr>
                <a:srgbClr val="1E5155">
                  <a:lumMod val="40000"/>
                  <a:lumOff val="60000"/>
                </a:srgbClr>
              </a:buClr>
              <a:buSzPct val="80000"/>
              <a:buNone/>
              <a:defRPr/>
            </a:pPr>
            <a:r>
              <a:rPr lang="en-US" sz="3400" dirty="0"/>
              <a:t>    be submitted to General Counsel. (This includes services requiring Board approval.)</a:t>
            </a:r>
          </a:p>
          <a:p>
            <a:pPr marL="0" indent="0" algn="just" defTabSz="457200">
              <a:buClr>
                <a:srgbClr val="1E5155">
                  <a:lumMod val="40000"/>
                  <a:lumOff val="60000"/>
                </a:srgbClr>
              </a:buClr>
              <a:buSzPct val="80000"/>
              <a:buNone/>
              <a:defRPr/>
            </a:pPr>
            <a:endParaRPr lang="en-US" sz="3400" u="sng" dirty="0"/>
          </a:p>
          <a:p>
            <a:pPr algn="just" defTabSz="457200">
              <a:buClr>
                <a:srgbClr val="1E5155">
                  <a:lumMod val="40000"/>
                  <a:lumOff val="60000"/>
                </a:srgbClr>
              </a:buClr>
              <a:buSzPct val="80000"/>
              <a:buFont typeface="Calibri" panose="020F0502020204030204" pitchFamily="34" charset="0"/>
              <a:buChar char="•"/>
              <a:defRPr/>
            </a:pPr>
            <a:r>
              <a:rPr lang="en-US" sz="3400" dirty="0"/>
              <a:t>For $100,000 or more, a renewal for services or amendment to an existing agreement for services has to be Board approved.</a:t>
            </a:r>
          </a:p>
          <a:p>
            <a:pPr marL="0" indent="0" algn="just" defTabSz="457200">
              <a:buClr>
                <a:srgbClr val="1E5155">
                  <a:lumMod val="40000"/>
                  <a:lumOff val="60000"/>
                </a:srgbClr>
              </a:buClr>
              <a:buSzPct val="80000"/>
              <a:buNone/>
              <a:defRPr/>
            </a:pPr>
            <a:endParaRPr lang="en-US" sz="3400" dirty="0"/>
          </a:p>
          <a:p>
            <a:pPr algn="just" defTabSz="457200">
              <a:buClr>
                <a:srgbClr val="1E5155">
                  <a:lumMod val="40000"/>
                  <a:lumOff val="60000"/>
                </a:srgbClr>
              </a:buClr>
              <a:buSzPct val="80000"/>
              <a:buFont typeface="Calibri" panose="020F0502020204030204" pitchFamily="34" charset="0"/>
              <a:buChar char="•"/>
              <a:defRPr/>
            </a:pPr>
            <a:r>
              <a:rPr lang="en-US" sz="3400" dirty="0"/>
              <a:t>Multi-year term agreements, regardless of the annual cost, require Board approval.</a:t>
            </a:r>
          </a:p>
          <a:p>
            <a:pPr marL="0" indent="0" algn="just" defTabSz="457200">
              <a:buClr>
                <a:srgbClr val="1E5155">
                  <a:lumMod val="40000"/>
                  <a:lumOff val="60000"/>
                </a:srgbClr>
              </a:buClr>
              <a:buSzPct val="80000"/>
              <a:buNone/>
              <a:defRPr/>
            </a:pPr>
            <a:endParaRPr lang="en-US" sz="3400" dirty="0"/>
          </a:p>
          <a:p>
            <a:pPr algn="just" defTabSz="457200">
              <a:buClr>
                <a:srgbClr val="1E5155">
                  <a:lumMod val="40000"/>
                  <a:lumOff val="60000"/>
                </a:srgbClr>
              </a:buClr>
              <a:buSzPct val="80000"/>
              <a:buFont typeface="Calibri" panose="020F0502020204030204" pitchFamily="34" charset="0"/>
              <a:buChar char="•"/>
              <a:defRPr/>
            </a:pPr>
            <a:r>
              <a:rPr lang="en-US" sz="3400" dirty="0"/>
              <a:t>A one-page PowerPoint for an item requiring Board approval </a:t>
            </a:r>
            <a:r>
              <a:rPr lang="en-US" sz="3400" u="sng" dirty="0"/>
              <a:t>must</a:t>
            </a:r>
            <a:r>
              <a:rPr lang="en-US" sz="3400" dirty="0"/>
              <a:t> be submitted by the stakeholder to the Academic or Operations Committee Meeting for review by the Board. All Chiefs are notified of the deadline for submission. Usually, the deadline for submission is the Thursday of the week before the 2</a:t>
            </a:r>
            <a:r>
              <a:rPr lang="en-US" sz="3400" baseline="30000" dirty="0"/>
              <a:t>nd</a:t>
            </a:r>
            <a:r>
              <a:rPr lang="en-US" sz="3400" dirty="0"/>
              <a:t> Tuesday of each month.</a:t>
            </a:r>
          </a:p>
          <a:p>
            <a:pPr marL="0" indent="0">
              <a:buNone/>
            </a:pPr>
            <a:endParaRPr lang="en-US" dirty="0"/>
          </a:p>
        </p:txBody>
      </p:sp>
      <p:sp>
        <p:nvSpPr>
          <p:cNvPr id="5" name="TextBox 4">
            <a:extLst>
              <a:ext uri="{FF2B5EF4-FFF2-40B4-BE49-F238E27FC236}">
                <a16:creationId xmlns:a16="http://schemas.microsoft.com/office/drawing/2014/main" id="{3449B2FB-2535-445C-A261-C9FC85417CEA}"/>
              </a:ext>
            </a:extLst>
          </p:cNvPr>
          <p:cNvSpPr txBox="1"/>
          <p:nvPr/>
        </p:nvSpPr>
        <p:spPr>
          <a:xfrm>
            <a:off x="0" y="0"/>
            <a:ext cx="6880611" cy="1323439"/>
          </a:xfrm>
          <a:prstGeom prst="rect">
            <a:avLst/>
          </a:prstGeom>
          <a:noFill/>
        </p:spPr>
        <p:txBody>
          <a:bodyPr wrap="square" rtlCol="0">
            <a:spAutoFit/>
          </a:bodyPr>
          <a:lstStyle/>
          <a:p>
            <a:pPr algn="ctr"/>
            <a:r>
              <a:rPr lang="en-US" sz="2000" b="1" dirty="0">
                <a:solidFill>
                  <a:schemeClr val="bg1"/>
                </a:solidFill>
                <a:effectLst>
                  <a:outerShdw blurRad="50800" dist="38100" dir="2700000" algn="tl" rotWithShape="0">
                    <a:prstClr val="black">
                      <a:alpha val="0"/>
                    </a:prstClr>
                  </a:outerShdw>
                </a:effectLst>
                <a:latin typeface="Century Gothic" panose="020B0502020202020204" pitchFamily="34" charset="0"/>
              </a:rPr>
              <a:t>Contract Requirement and Board Approval</a:t>
            </a:r>
          </a:p>
          <a:p>
            <a:pPr algn="ctr"/>
            <a:endParaRPr lang="en-US" sz="2000" b="1" dirty="0">
              <a:solidFill>
                <a:schemeClr val="bg1"/>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2000" b="1" dirty="0">
                <a:solidFill>
                  <a:schemeClr val="bg1"/>
                </a:solidFill>
                <a:effectLst>
                  <a:outerShdw blurRad="50800" dist="38100" dir="2700000" algn="tl" rotWithShape="0">
                    <a:prstClr val="black">
                      <a:alpha val="0"/>
                    </a:prstClr>
                  </a:outerShdw>
                </a:effectLst>
                <a:latin typeface="Century Gothic" panose="020B0502020202020204" pitchFamily="34" charset="0"/>
              </a:rPr>
              <a:t>Contract Requirements, Approval and Signatory Authority (Policy #2012)</a:t>
            </a:r>
          </a:p>
        </p:txBody>
      </p:sp>
    </p:spTree>
    <p:extLst>
      <p:ext uri="{BB962C8B-B14F-4D97-AF65-F5344CB8AC3E}">
        <p14:creationId xmlns:p14="http://schemas.microsoft.com/office/powerpoint/2010/main" val="26620301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F6918C1C0757145AAB580605E21A7A3" ma:contentTypeVersion="11" ma:contentTypeDescription="Create a new document." ma:contentTypeScope="" ma:versionID="918c2ff5da206ac9f427c431c2589f4e">
  <xsd:schema xmlns:xsd="http://www.w3.org/2001/XMLSchema" xmlns:xs="http://www.w3.org/2001/XMLSchema" xmlns:p="http://schemas.microsoft.com/office/2006/metadata/properties" xmlns:ns1="http://schemas.microsoft.com/sharepoint/v3" xmlns:ns3="7ae340a7-564c-423a-8425-6cc370511f60" targetNamespace="http://schemas.microsoft.com/office/2006/metadata/properties" ma:root="true" ma:fieldsID="797308230142e8f11c47bda77a1fa706" ns1:_="" ns3:_="">
    <xsd:import namespace="http://schemas.microsoft.com/sharepoint/v3"/>
    <xsd:import namespace="7ae340a7-564c-423a-8425-6cc370511f6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1:_ip_UnifiedCompliancePolicyProperties" minOccurs="0"/>
                <xsd:element ref="ns1:_ip_UnifiedCompliancePolicyUIAction"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e340a7-564c-423a-8425-6cc370511f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E6C8CB-DBB6-40BE-9EC7-AC43DE0056B0}">
  <ds:schemaRef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7ae340a7-564c-423a-8425-6cc370511f60"/>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14099E2-1ABF-4218-BBD7-50F4BCE418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ae340a7-564c-423a-8425-6cc370511f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51B779-8F49-48D1-AF42-E0CDE6A1DC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303</TotalTime>
  <Words>2796</Words>
  <Application>Microsoft Office PowerPoint</Application>
  <PresentationFormat>Widescreen</PresentationFormat>
  <Paragraphs>169</Paragraphs>
  <Slides>20</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Arial Black</vt:lpstr>
      <vt:lpstr>Calibri</vt:lpstr>
      <vt:lpstr>Calibri Light</vt:lpstr>
      <vt:lpstr>Century Gothic</vt:lpstr>
      <vt:lpstr>Times New Roman</vt:lpstr>
      <vt:lpstr>Wingdings</vt:lpstr>
      <vt:lpstr>Wingdings 3</vt:lpstr>
      <vt:lpstr>office theme</vt:lpstr>
      <vt:lpstr>      PROCUREMENT SERVICES </vt:lpstr>
      <vt:lpstr>PowerPoint Presentation</vt:lpstr>
      <vt:lpstr>PowerPoint Presentation</vt:lpstr>
      <vt:lpstr>PowerPoint Presentation</vt:lpstr>
      <vt:lpstr>PowerPoint Presentation</vt:lpstr>
      <vt:lpstr>         DOLLAR THRESHOLD (Purchasing Authority Policy #2006)</vt:lpstr>
      <vt:lpstr>Procurement Overview</vt:lpstr>
      <vt:lpstr> SCS Local Preference Purchasing (Policy #2011)   Minority and Women-owned Business Enterprises (MWBE)  Participation in Project Goal Setting </vt:lpstr>
      <vt:lpstr>PowerPoint Presentation</vt:lpstr>
      <vt:lpstr> What is the Procurement Advisory Form (PAF)? </vt:lpstr>
      <vt:lpstr>New Purchase Under $25,000         (See Purchase Order Flowchart) </vt:lpstr>
      <vt:lpstr>New Purchase Exceeding $25,000 – Goods Only                  (See Purchase Order Flowchart) </vt:lpstr>
      <vt:lpstr>New Purchase Exceeding $25,000 – Services               (See Purchase Order Flowchart) </vt:lpstr>
      <vt:lpstr>    Renewal of Existing Services        (See Purchase Order Flowchart) </vt:lpstr>
      <vt:lpstr>   Amend Existing Agreement       (See Purchase Order Flowchart) </vt:lpstr>
      <vt:lpstr>PowerPoint Presentation</vt:lpstr>
      <vt:lpstr>PowerPoint Presentation</vt:lpstr>
      <vt:lpstr>Additional Information for Purchases </vt:lpstr>
      <vt:lpstr>CONTACT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TIFFANY L CRUTCHFIELD</dc:creator>
  <cp:lastModifiedBy>LAJUANNA M JONESSULTON</cp:lastModifiedBy>
  <cp:revision>72</cp:revision>
  <dcterms:created xsi:type="dcterms:W3CDTF">2022-04-22T18:19:43Z</dcterms:created>
  <dcterms:modified xsi:type="dcterms:W3CDTF">2022-07-09T21:06:14Z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0x010100BF6918C1C0757145AAB580605E21A7A3</vt:lpwstr>
  </property>
</Properties>
</file>